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358" r:id="rId2"/>
    <p:sldId id="359" r:id="rId3"/>
    <p:sldId id="360" r:id="rId4"/>
    <p:sldId id="348" r:id="rId5"/>
    <p:sldId id="362" r:id="rId6"/>
    <p:sldId id="363" r:id="rId7"/>
    <p:sldId id="370" r:id="rId8"/>
    <p:sldId id="372" r:id="rId9"/>
    <p:sldId id="371" r:id="rId10"/>
    <p:sldId id="373" r:id="rId11"/>
    <p:sldId id="376" r:id="rId12"/>
    <p:sldId id="377" r:id="rId13"/>
    <p:sldId id="379" r:id="rId14"/>
    <p:sldId id="378" r:id="rId15"/>
    <p:sldId id="381" r:id="rId16"/>
    <p:sldId id="380" r:id="rId17"/>
    <p:sldId id="382" r:id="rId18"/>
    <p:sldId id="383" r:id="rId19"/>
    <p:sldId id="385" r:id="rId20"/>
    <p:sldId id="386" r:id="rId21"/>
    <p:sldId id="390" r:id="rId22"/>
    <p:sldId id="387" r:id="rId23"/>
    <p:sldId id="388" r:id="rId24"/>
    <p:sldId id="384" r:id="rId25"/>
    <p:sldId id="389" r:id="rId26"/>
    <p:sldId id="364" r:id="rId27"/>
    <p:sldId id="365" r:id="rId28"/>
    <p:sldId id="368" r:id="rId29"/>
    <p:sldId id="367" r:id="rId30"/>
    <p:sldId id="369" r:id="rId31"/>
    <p:sldId id="366" r:id="rId32"/>
    <p:sldId id="39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67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81"/>
    <p:restoredTop sz="91348"/>
  </p:normalViewPr>
  <p:slideViewPr>
    <p:cSldViewPr snapToGrid="0" snapToObjects="1">
      <p:cViewPr varScale="1">
        <p:scale>
          <a:sx n="143" d="100"/>
          <a:sy n="143" d="100"/>
        </p:scale>
        <p:origin x="888" y="20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12FA1D-462C-434A-AC16-687FB6E166FF}" type="datetimeFigureOut">
              <a:rPr lang="en-US" smtClean="0"/>
              <a:t>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473D56-A31B-2241-A9D5-54325AB1D238}" type="slidenum">
              <a:rPr lang="en-US" smtClean="0"/>
              <a:t>‹#›</a:t>
            </a:fld>
            <a:endParaRPr lang="en-US"/>
          </a:p>
        </p:txBody>
      </p:sp>
    </p:spTree>
    <p:extLst>
      <p:ext uri="{BB962C8B-B14F-4D97-AF65-F5344CB8AC3E}">
        <p14:creationId xmlns:p14="http://schemas.microsoft.com/office/powerpoint/2010/main" val="1171179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473D56-A31B-2241-A9D5-54325AB1D238}" type="slidenum">
              <a:rPr lang="en-US" smtClean="0"/>
              <a:t>2</a:t>
            </a:fld>
            <a:endParaRPr lang="en-US"/>
          </a:p>
        </p:txBody>
      </p:sp>
    </p:spTree>
    <p:extLst>
      <p:ext uri="{BB962C8B-B14F-4D97-AF65-F5344CB8AC3E}">
        <p14:creationId xmlns:p14="http://schemas.microsoft.com/office/powerpoint/2010/main" val="4191347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59EFB6-422A-6143-9ACA-EA52F484561B}" type="datetimeFigureOut">
              <a:rPr lang="en-US" smtClean="0"/>
              <a:t>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A3B273-D705-D645-8176-F77D3F8BA3D4}" type="slidenum">
              <a:rPr lang="en-US" smtClean="0"/>
              <a:t>‹#›</a:t>
            </a:fld>
            <a:endParaRPr lang="en-US"/>
          </a:p>
        </p:txBody>
      </p:sp>
    </p:spTree>
    <p:extLst>
      <p:ext uri="{BB962C8B-B14F-4D97-AF65-F5344CB8AC3E}">
        <p14:creationId xmlns:p14="http://schemas.microsoft.com/office/powerpoint/2010/main" val="1731708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59EFB6-422A-6143-9ACA-EA52F484561B}" type="datetimeFigureOut">
              <a:rPr lang="en-US" smtClean="0"/>
              <a:t>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A3B273-D705-D645-8176-F77D3F8BA3D4}" type="slidenum">
              <a:rPr lang="en-US" smtClean="0"/>
              <a:t>‹#›</a:t>
            </a:fld>
            <a:endParaRPr lang="en-US"/>
          </a:p>
        </p:txBody>
      </p:sp>
      <p:sp>
        <p:nvSpPr>
          <p:cNvPr id="11" name="Title 1"/>
          <p:cNvSpPr>
            <a:spLocks noGrp="1"/>
          </p:cNvSpPr>
          <p:nvPr>
            <p:ph type="title"/>
          </p:nvPr>
        </p:nvSpPr>
        <p:spPr>
          <a:xfrm>
            <a:off x="58270" y="0"/>
            <a:ext cx="10027024" cy="1325563"/>
          </a:xfrm>
          <a:prstGeom prst="rect">
            <a:avLst/>
          </a:prstGeom>
        </p:spPr>
        <p:txBody>
          <a:bodyPr anchor="t"/>
          <a:lstStyle/>
          <a:p>
            <a:r>
              <a:rPr lang="en-US" dirty="0"/>
              <a:t>Click to edit Master title style</a:t>
            </a:r>
          </a:p>
        </p:txBody>
      </p:sp>
      <p:cxnSp>
        <p:nvCxnSpPr>
          <p:cNvPr id="12" name="Straight Connector 11"/>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8564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59EFB6-422A-6143-9ACA-EA52F484561B}" type="datetimeFigureOut">
              <a:rPr lang="en-US" smtClean="0"/>
              <a:t>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A3B273-D705-D645-8176-F77D3F8BA3D4}" type="slidenum">
              <a:rPr lang="en-US" smtClean="0"/>
              <a:t>‹#›</a:t>
            </a:fld>
            <a:endParaRPr lang="en-US"/>
          </a:p>
        </p:txBody>
      </p:sp>
    </p:spTree>
    <p:extLst>
      <p:ext uri="{BB962C8B-B14F-4D97-AF65-F5344CB8AC3E}">
        <p14:creationId xmlns:p14="http://schemas.microsoft.com/office/powerpoint/2010/main" val="1299669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125021" cy="4351338"/>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E59EFB6-422A-6143-9ACA-EA52F484561B}" type="datetimeFigureOut">
              <a:rPr lang="en-US" smtClean="0"/>
              <a:t>2/8/23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220021" y="6364909"/>
            <a:ext cx="2743200" cy="365125"/>
          </a:xfrm>
        </p:spPr>
        <p:txBody>
          <a:bodyPr/>
          <a:lstStyle/>
          <a:p>
            <a:fld id="{43A3B273-D705-D645-8176-F77D3F8BA3D4}" type="slidenum">
              <a:rPr lang="en-US" smtClean="0"/>
              <a:t>‹#›</a:t>
            </a:fld>
            <a:endParaRPr lang="en-US"/>
          </a:p>
        </p:txBody>
      </p:sp>
      <p:sp>
        <p:nvSpPr>
          <p:cNvPr id="8" name="Title 1"/>
          <p:cNvSpPr>
            <a:spLocks noGrp="1"/>
          </p:cNvSpPr>
          <p:nvPr>
            <p:ph type="title"/>
          </p:nvPr>
        </p:nvSpPr>
        <p:spPr>
          <a:xfrm>
            <a:off x="58270" y="0"/>
            <a:ext cx="10027024" cy="1325563"/>
          </a:xfrm>
          <a:prstGeom prst="rect">
            <a:avLst/>
          </a:prstGeom>
        </p:spPr>
        <p:txBody>
          <a:bodyPr anchor="t"/>
          <a:lstStyle/>
          <a:p>
            <a:r>
              <a:rPr lang="en-US" dirty="0"/>
              <a:t>Click to edit Master title style</a:t>
            </a:r>
          </a:p>
        </p:txBody>
      </p:sp>
      <p:cxnSp>
        <p:nvCxnSpPr>
          <p:cNvPr id="9" name="Straight Connector 8"/>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
        <p:nvSpPr>
          <p:cNvPr id="10" name="Title 1"/>
          <p:cNvSpPr txBox="1">
            <a:spLocks/>
          </p:cNvSpPr>
          <p:nvPr userDrawn="1"/>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spTree>
    <p:extLst>
      <p:ext uri="{BB962C8B-B14F-4D97-AF65-F5344CB8AC3E}">
        <p14:creationId xmlns:p14="http://schemas.microsoft.com/office/powerpoint/2010/main" val="1146857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59EFB6-422A-6143-9ACA-EA52F484561B}" type="datetimeFigureOut">
              <a:rPr lang="en-US" smtClean="0"/>
              <a:t>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A3B273-D705-D645-8176-F77D3F8BA3D4}" type="slidenum">
              <a:rPr lang="en-US" smtClean="0"/>
              <a:t>‹#›</a:t>
            </a:fld>
            <a:endParaRPr lang="en-US"/>
          </a:p>
        </p:txBody>
      </p:sp>
      <p:sp>
        <p:nvSpPr>
          <p:cNvPr id="8" name="Title 1"/>
          <p:cNvSpPr txBox="1">
            <a:spLocks/>
          </p:cNvSpPr>
          <p:nvPr userDrawn="1"/>
        </p:nvSpPr>
        <p:spPr>
          <a:xfrm>
            <a:off x="58270" y="0"/>
            <a:ext cx="10027024" cy="1325563"/>
          </a:xfrm>
          <a:prstGeom prst="rect">
            <a:avLst/>
          </a:prstGeom>
        </p:spPr>
        <p:txBody>
          <a:bodyPr anchor="t"/>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r>
              <a:rPr lang="en-US"/>
              <a:t>Click to edit Master title style</a:t>
            </a:r>
            <a:endParaRPr lang="en-US" dirty="0"/>
          </a:p>
        </p:txBody>
      </p:sp>
      <p:cxnSp>
        <p:nvCxnSpPr>
          <p:cNvPr id="9" name="Straight Connector 8"/>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
        <p:nvSpPr>
          <p:cNvPr id="10" name="Title 1"/>
          <p:cNvSpPr txBox="1">
            <a:spLocks/>
          </p:cNvSpPr>
          <p:nvPr userDrawn="1"/>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spTree>
    <p:extLst>
      <p:ext uri="{BB962C8B-B14F-4D97-AF65-F5344CB8AC3E}">
        <p14:creationId xmlns:p14="http://schemas.microsoft.com/office/powerpoint/2010/main" val="1568068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59EFB6-422A-6143-9ACA-EA52F484561B}" type="datetimeFigureOut">
              <a:rPr lang="en-US" smtClean="0"/>
              <a:t>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A3B273-D705-D645-8176-F77D3F8BA3D4}" type="slidenum">
              <a:rPr lang="en-US" smtClean="0"/>
              <a:t>‹#›</a:t>
            </a:fld>
            <a:endParaRPr lang="en-US"/>
          </a:p>
        </p:txBody>
      </p:sp>
      <p:sp>
        <p:nvSpPr>
          <p:cNvPr id="12" name="TextBox 11"/>
          <p:cNvSpPr txBox="1"/>
          <p:nvPr userDrawn="1"/>
        </p:nvSpPr>
        <p:spPr>
          <a:xfrm>
            <a:off x="5499652" y="450574"/>
            <a:ext cx="184731" cy="369332"/>
          </a:xfrm>
          <a:prstGeom prst="rect">
            <a:avLst/>
          </a:prstGeom>
          <a:noFill/>
        </p:spPr>
        <p:txBody>
          <a:bodyPr wrap="none" rtlCol="0">
            <a:spAutoFit/>
          </a:bodyPr>
          <a:lstStyle/>
          <a:p>
            <a:endParaRPr lang="en-US" dirty="0"/>
          </a:p>
        </p:txBody>
      </p:sp>
      <p:sp>
        <p:nvSpPr>
          <p:cNvPr id="15" name="Title 1"/>
          <p:cNvSpPr>
            <a:spLocks noGrp="1"/>
          </p:cNvSpPr>
          <p:nvPr>
            <p:ph type="title"/>
          </p:nvPr>
        </p:nvSpPr>
        <p:spPr>
          <a:xfrm>
            <a:off x="58270" y="0"/>
            <a:ext cx="10027024" cy="1325563"/>
          </a:xfrm>
          <a:prstGeom prst="rect">
            <a:avLst/>
          </a:prstGeom>
        </p:spPr>
        <p:txBody>
          <a:bodyPr anchor="t"/>
          <a:lstStyle/>
          <a:p>
            <a:r>
              <a:rPr lang="en-US" dirty="0"/>
              <a:t>Click to edit Master title style</a:t>
            </a:r>
          </a:p>
        </p:txBody>
      </p:sp>
      <p:cxnSp>
        <p:nvCxnSpPr>
          <p:cNvPr id="16" name="Straight Connector 15"/>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
        <p:nvSpPr>
          <p:cNvPr id="10" name="Title 1"/>
          <p:cNvSpPr txBox="1">
            <a:spLocks/>
          </p:cNvSpPr>
          <p:nvPr userDrawn="1"/>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spTree>
    <p:extLst>
      <p:ext uri="{BB962C8B-B14F-4D97-AF65-F5344CB8AC3E}">
        <p14:creationId xmlns:p14="http://schemas.microsoft.com/office/powerpoint/2010/main" val="616215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59EFB6-422A-6143-9ACA-EA52F484561B}" type="datetimeFigureOut">
              <a:rPr lang="en-US" smtClean="0"/>
              <a:t>2/8/23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A3B273-D705-D645-8176-F77D3F8BA3D4}" type="slidenum">
              <a:rPr lang="en-US" smtClean="0"/>
              <a:t>‹#›</a:t>
            </a:fld>
            <a:endParaRPr lang="en-US"/>
          </a:p>
        </p:txBody>
      </p:sp>
      <p:sp>
        <p:nvSpPr>
          <p:cNvPr id="15" name="Title 1"/>
          <p:cNvSpPr>
            <a:spLocks noGrp="1"/>
          </p:cNvSpPr>
          <p:nvPr>
            <p:ph type="title"/>
          </p:nvPr>
        </p:nvSpPr>
        <p:spPr>
          <a:xfrm>
            <a:off x="58270" y="0"/>
            <a:ext cx="10027024" cy="1325563"/>
          </a:xfrm>
          <a:prstGeom prst="rect">
            <a:avLst/>
          </a:prstGeom>
        </p:spPr>
        <p:txBody>
          <a:bodyPr anchor="t"/>
          <a:lstStyle/>
          <a:p>
            <a:r>
              <a:rPr lang="en-US" dirty="0"/>
              <a:t>Click to edit Master title style</a:t>
            </a:r>
          </a:p>
        </p:txBody>
      </p:sp>
      <p:cxnSp>
        <p:nvCxnSpPr>
          <p:cNvPr id="16" name="Straight Connector 15"/>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
        <p:nvSpPr>
          <p:cNvPr id="11" name="Title 1"/>
          <p:cNvSpPr txBox="1">
            <a:spLocks/>
          </p:cNvSpPr>
          <p:nvPr userDrawn="1"/>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spTree>
    <p:extLst>
      <p:ext uri="{BB962C8B-B14F-4D97-AF65-F5344CB8AC3E}">
        <p14:creationId xmlns:p14="http://schemas.microsoft.com/office/powerpoint/2010/main" val="1572014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E59EFB6-422A-6143-9ACA-EA52F484561B}" type="datetimeFigureOut">
              <a:rPr lang="en-US" smtClean="0"/>
              <a:t>2/8/23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A3B273-D705-D645-8176-F77D3F8BA3D4}" type="slidenum">
              <a:rPr lang="en-US" smtClean="0"/>
              <a:t>‹#›</a:t>
            </a:fld>
            <a:endParaRPr lang="en-US"/>
          </a:p>
        </p:txBody>
      </p:sp>
      <p:sp>
        <p:nvSpPr>
          <p:cNvPr id="8" name="Title 1"/>
          <p:cNvSpPr>
            <a:spLocks noGrp="1"/>
          </p:cNvSpPr>
          <p:nvPr>
            <p:ph type="title"/>
          </p:nvPr>
        </p:nvSpPr>
        <p:spPr>
          <a:xfrm>
            <a:off x="58270" y="0"/>
            <a:ext cx="10027024" cy="1325563"/>
          </a:xfrm>
          <a:prstGeom prst="rect">
            <a:avLst/>
          </a:prstGeom>
        </p:spPr>
        <p:txBody>
          <a:bodyPr anchor="t"/>
          <a:lstStyle/>
          <a:p>
            <a:r>
              <a:rPr lang="en-US" dirty="0"/>
              <a:t>Click to edit Master title style</a:t>
            </a:r>
          </a:p>
        </p:txBody>
      </p:sp>
      <p:cxnSp>
        <p:nvCxnSpPr>
          <p:cNvPr id="9" name="Straight Connector 8"/>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
        <p:nvSpPr>
          <p:cNvPr id="7" name="Title 1"/>
          <p:cNvSpPr txBox="1">
            <a:spLocks/>
          </p:cNvSpPr>
          <p:nvPr userDrawn="1"/>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spTree>
    <p:extLst>
      <p:ext uri="{BB962C8B-B14F-4D97-AF65-F5344CB8AC3E}">
        <p14:creationId xmlns:p14="http://schemas.microsoft.com/office/powerpoint/2010/main" val="362056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59EFB6-422A-6143-9ACA-EA52F484561B}" type="datetimeFigureOut">
              <a:rPr lang="en-US" smtClean="0"/>
              <a:t>2/8/23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3A3B273-D705-D645-8176-F77D3F8BA3D4}" type="slidenum">
              <a:rPr lang="en-US" smtClean="0"/>
              <a:t>‹#›</a:t>
            </a:fld>
            <a:endParaRPr lang="en-US"/>
          </a:p>
        </p:txBody>
      </p:sp>
    </p:spTree>
    <p:extLst>
      <p:ext uri="{BB962C8B-B14F-4D97-AF65-F5344CB8AC3E}">
        <p14:creationId xmlns:p14="http://schemas.microsoft.com/office/powerpoint/2010/main" val="1261045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59EFB6-422A-6143-9ACA-EA52F484561B}" type="datetimeFigureOut">
              <a:rPr lang="en-US" smtClean="0"/>
              <a:t>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A3B273-D705-D645-8176-F77D3F8BA3D4}" type="slidenum">
              <a:rPr lang="en-US" smtClean="0"/>
              <a:t>‹#›</a:t>
            </a:fld>
            <a:endParaRPr lang="en-US"/>
          </a:p>
        </p:txBody>
      </p:sp>
      <p:sp>
        <p:nvSpPr>
          <p:cNvPr id="8" name="Title 1"/>
          <p:cNvSpPr txBox="1">
            <a:spLocks/>
          </p:cNvSpPr>
          <p:nvPr userDrawn="1"/>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spTree>
    <p:extLst>
      <p:ext uri="{BB962C8B-B14F-4D97-AF65-F5344CB8AC3E}">
        <p14:creationId xmlns:p14="http://schemas.microsoft.com/office/powerpoint/2010/main" val="873505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59EFB6-422A-6143-9ACA-EA52F484561B}" type="datetimeFigureOut">
              <a:rPr lang="en-US" smtClean="0"/>
              <a:t>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A3B273-D705-D645-8176-F77D3F8BA3D4}" type="slidenum">
              <a:rPr lang="en-US" smtClean="0"/>
              <a:t>‹#›</a:t>
            </a:fld>
            <a:endParaRPr lang="en-US"/>
          </a:p>
        </p:txBody>
      </p:sp>
      <p:sp>
        <p:nvSpPr>
          <p:cNvPr id="8" name="Title 1"/>
          <p:cNvSpPr txBox="1">
            <a:spLocks/>
          </p:cNvSpPr>
          <p:nvPr userDrawn="1"/>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spTree>
    <p:extLst>
      <p:ext uri="{BB962C8B-B14F-4D97-AF65-F5344CB8AC3E}">
        <p14:creationId xmlns:p14="http://schemas.microsoft.com/office/powerpoint/2010/main" val="806744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extLst>
              <a:ext uri="{BEBA8EAE-BF5A-486C-A8C5-ECC9F3942E4B}">
                <a14:imgProps xmlns:a14="http://schemas.microsoft.com/office/drawing/2010/main">
                  <a14:imgLayer r:embed="rId14">
                    <a14:imgEffect>
                      <a14:brightnessContrast contrast="10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DE59EFB6-422A-6143-9ACA-EA52F484561B}" type="datetimeFigureOut">
              <a:rPr lang="en-US" smtClean="0"/>
              <a:pPr/>
              <a:t>2/8/23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43A3B273-D705-D645-8176-F77D3F8BA3D4}" type="slidenum">
              <a:rPr lang="en-US" smtClean="0"/>
              <a:pPr/>
              <a:t>‹#›</a:t>
            </a:fld>
            <a:endParaRPr lang="en-US"/>
          </a:p>
        </p:txBody>
      </p:sp>
    </p:spTree>
    <p:extLst>
      <p:ext uri="{BB962C8B-B14F-4D97-AF65-F5344CB8AC3E}">
        <p14:creationId xmlns:p14="http://schemas.microsoft.com/office/powerpoint/2010/main" val="5991036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gif"/></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shiny.rit.albany.edu/stat/binomia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rpubs.com/jpv7311/DDP" TargetMode="External"/><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hyperlink" Target="https://bcdudek.net/chisq/" TargetMode="External"/><Relationship Id="rId4" Type="http://schemas.openxmlformats.org/officeDocument/2006/relationships/hyperlink" Target="https://bcdudek.net/stdnorma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rpubs.com/jpv7311/DDP" TargetMode="External"/><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hyperlink" Target="https://bcdudek.net/chisq/" TargetMode="External"/><Relationship Id="rId4" Type="http://schemas.openxmlformats.org/officeDocument/2006/relationships/hyperlink" Target="https://bcdudek.net/stdnorma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gallery.shinyapps.io/dist_calc/"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www.youtube.com/watch?v=93fPFOf547Q"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watch?v=HZGCoVF3YvM&amp;t=73s"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0C122D-CA98-1CB8-80BD-63AF886A6247}"/>
              </a:ext>
            </a:extLst>
          </p:cNvPr>
          <p:cNvSpPr>
            <a:spLocks noGrp="1"/>
          </p:cNvSpPr>
          <p:nvPr>
            <p:ph type="ctrTitle"/>
          </p:nvPr>
        </p:nvSpPr>
        <p:spPr/>
        <p:txBody>
          <a:bodyPr/>
          <a:lstStyle/>
          <a:p>
            <a:r>
              <a:rPr lang="en-US" sz="6000" dirty="0"/>
              <a:t>Probability and  Statistics</a:t>
            </a:r>
            <a:endParaRPr lang="en-US" dirty="0"/>
          </a:p>
        </p:txBody>
      </p:sp>
      <p:sp>
        <p:nvSpPr>
          <p:cNvPr id="5" name="Subtitle 4">
            <a:extLst>
              <a:ext uri="{FF2B5EF4-FFF2-40B4-BE49-F238E27FC236}">
                <a16:creationId xmlns:a16="http://schemas.microsoft.com/office/drawing/2014/main" id="{C91B9F1B-57CA-2652-ADCE-BE5FF1943D76}"/>
              </a:ext>
            </a:extLst>
          </p:cNvPr>
          <p:cNvSpPr>
            <a:spLocks noGrp="1"/>
          </p:cNvSpPr>
          <p:nvPr>
            <p:ph type="subTitle" idx="1"/>
          </p:nvPr>
        </p:nvSpPr>
        <p:spPr/>
        <p:txBody>
          <a:bodyPr/>
          <a:lstStyle/>
          <a:p>
            <a:pPr marL="0" indent="0"/>
            <a:r>
              <a:rPr lang="en-US" dirty="0">
                <a:solidFill>
                  <a:schemeClr val="bg2">
                    <a:lumMod val="75000"/>
                  </a:schemeClr>
                </a:solidFill>
              </a:rPr>
              <a:t>Textbook Appendix</a:t>
            </a:r>
          </a:p>
          <a:p>
            <a:pPr marL="0" indent="0"/>
            <a:r>
              <a:rPr lang="en-US" dirty="0">
                <a:solidFill>
                  <a:schemeClr val="bg2">
                    <a:lumMod val="75000"/>
                  </a:schemeClr>
                </a:solidFill>
              </a:rPr>
              <a:t>BIO 594</a:t>
            </a:r>
          </a:p>
          <a:p>
            <a:pPr marL="0" indent="0"/>
            <a:r>
              <a:rPr lang="en-US" dirty="0">
                <a:solidFill>
                  <a:schemeClr val="bg2">
                    <a:lumMod val="75000"/>
                  </a:schemeClr>
                </a:solidFill>
              </a:rPr>
              <a:t>Jon Puritz</a:t>
            </a:r>
          </a:p>
        </p:txBody>
      </p:sp>
    </p:spTree>
    <p:extLst>
      <p:ext uri="{BB962C8B-B14F-4D97-AF65-F5344CB8AC3E}">
        <p14:creationId xmlns:p14="http://schemas.microsoft.com/office/powerpoint/2010/main" val="439753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5250269C-A23E-B65F-C70F-2507AECF0BEC}"/>
                  </a:ext>
                </a:extLst>
              </p:cNvPr>
              <p:cNvSpPr>
                <a:spLocks noGrp="1"/>
              </p:cNvSpPr>
              <p:nvPr>
                <p:ph idx="1"/>
              </p:nvPr>
            </p:nvSpPr>
            <p:spPr/>
            <p:txBody>
              <a:bodyPr/>
              <a:lstStyle/>
              <a:p>
                <a:r>
                  <a:rPr lang="en-US" dirty="0"/>
                  <a:t>A conditional probability is the probability of an event  given that another event has happened</a:t>
                </a:r>
              </a:p>
              <a:p>
                <a:r>
                  <a:rPr lang="en-US" dirty="0"/>
                  <a:t>Conditional probabilities are used whenever considering events that are not  independent.</a:t>
                </a:r>
              </a:p>
              <a:p>
                <a:endParaRPr lang="en-US" sz="2800" b="0" i="1" dirty="0">
                  <a:latin typeface="Cambria Math" panose="02040503050406030204" pitchFamily="18" charset="0"/>
                </a:endParaRPr>
              </a:p>
              <a:p>
                <a14:m>
                  <m:oMath xmlns:m="http://schemas.openxmlformats.org/officeDocument/2006/math">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𝐸</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 |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𝐸</m:t>
                            </m:r>
                          </m:e>
                          <m:sub>
                            <m:r>
                              <a:rPr lang="en-US" sz="2800" b="0" i="1" smtClean="0">
                                <a:latin typeface="Cambria Math" panose="02040503050406030204" pitchFamily="18" charset="0"/>
                              </a:rPr>
                              <m:t>1</m:t>
                            </m:r>
                          </m:sub>
                        </m:sSub>
                      </m:e>
                    </m:d>
                    <m:r>
                      <a:rPr lang="en-US" sz="2800" b="0" i="1" smtClean="0">
                        <a:latin typeface="Cambria Math" panose="02040503050406030204" pitchFamily="18" charset="0"/>
                      </a:rPr>
                      <m:t>= </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𝐸</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&amp;</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𝐸</m:t>
                                </m:r>
                              </m:e>
                              <m:sub>
                                <m:r>
                                  <a:rPr lang="en-US" sz="2800" b="0" i="1" smtClean="0">
                                    <a:latin typeface="Cambria Math" panose="02040503050406030204" pitchFamily="18" charset="0"/>
                                  </a:rPr>
                                  <m:t>2</m:t>
                                </m:r>
                              </m:sub>
                            </m:sSub>
                          </m:e>
                        </m:d>
                      </m:num>
                      <m:den>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𝐸</m:t>
                                </m:r>
                              </m:e>
                              <m:sub>
                                <m:r>
                                  <a:rPr lang="en-US" sz="2800" b="0" i="1" smtClean="0">
                                    <a:latin typeface="Cambria Math" panose="02040503050406030204" pitchFamily="18" charset="0"/>
                                  </a:rPr>
                                  <m:t>1</m:t>
                                </m:r>
                              </m:sub>
                            </m:sSub>
                          </m:e>
                        </m:d>
                      </m:den>
                    </m:f>
                  </m:oMath>
                </a14:m>
                <a:endParaRPr lang="en-US" sz="2800" dirty="0"/>
              </a:p>
              <a:p>
                <a:endParaRPr lang="en-US" dirty="0"/>
              </a:p>
            </p:txBody>
          </p:sp>
        </mc:Choice>
        <mc:Fallback>
          <p:sp>
            <p:nvSpPr>
              <p:cNvPr id="2" name="Content Placeholder 1">
                <a:extLst>
                  <a:ext uri="{FF2B5EF4-FFF2-40B4-BE49-F238E27FC236}">
                    <a16:creationId xmlns:a16="http://schemas.microsoft.com/office/drawing/2014/main" id="{5250269C-A23E-B65F-C70F-2507AECF0BEC}"/>
                  </a:ext>
                </a:extLst>
              </p:cNvPr>
              <p:cNvSpPr>
                <a:spLocks noGrp="1" noRot="1" noChangeAspect="1" noMove="1" noResize="1" noEditPoints="1" noAdjustHandles="1" noChangeArrowheads="1" noChangeShapeType="1" noTextEdit="1"/>
              </p:cNvSpPr>
              <p:nvPr>
                <p:ph idx="1"/>
              </p:nvPr>
            </p:nvSpPr>
            <p:spPr>
              <a:blipFill>
                <a:blip r:embed="rId2"/>
                <a:stretch>
                  <a:fillRect l="-1128" t="-2326"/>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2D209388-5D68-4F0E-6D35-8256F4DBEC14}"/>
              </a:ext>
            </a:extLst>
          </p:cNvPr>
          <p:cNvSpPr>
            <a:spLocks noGrp="1"/>
          </p:cNvSpPr>
          <p:nvPr>
            <p:ph type="title"/>
          </p:nvPr>
        </p:nvSpPr>
        <p:spPr/>
        <p:txBody>
          <a:bodyPr/>
          <a:lstStyle/>
          <a:p>
            <a:r>
              <a:rPr lang="en-US" dirty="0"/>
              <a:t>Conditional Probability</a:t>
            </a:r>
          </a:p>
        </p:txBody>
      </p:sp>
    </p:spTree>
    <p:extLst>
      <p:ext uri="{BB962C8B-B14F-4D97-AF65-F5344CB8AC3E}">
        <p14:creationId xmlns:p14="http://schemas.microsoft.com/office/powerpoint/2010/main" val="4023293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B9B119-DCDA-7B4D-6013-2AD1A7438152}"/>
              </a:ext>
            </a:extLst>
          </p:cNvPr>
          <p:cNvSpPr>
            <a:spLocks noGrp="1"/>
          </p:cNvSpPr>
          <p:nvPr>
            <p:ph idx="1"/>
          </p:nvPr>
        </p:nvSpPr>
        <p:spPr>
          <a:xfrm>
            <a:off x="291548" y="990738"/>
            <a:ext cx="11148391" cy="5867262"/>
          </a:xfrm>
        </p:spPr>
        <p:txBody>
          <a:bodyPr>
            <a:normAutofit/>
          </a:bodyPr>
          <a:lstStyle/>
          <a:p>
            <a:r>
              <a:rPr lang="en-US" sz="3200" dirty="0"/>
              <a:t>A </a:t>
            </a:r>
            <a:r>
              <a:rPr lang="en-US" sz="3200" b="1" dirty="0">
                <a:solidFill>
                  <a:schemeClr val="accent4"/>
                </a:solidFill>
              </a:rPr>
              <a:t>statistic</a:t>
            </a:r>
            <a:r>
              <a:rPr lang="en-US" sz="3200" dirty="0"/>
              <a:t> is a single measure of an attribute of a sample  (e.g., its arithmetic mean value). </a:t>
            </a:r>
          </a:p>
          <a:p>
            <a:pPr lvl="1"/>
            <a:r>
              <a:rPr lang="en-US" sz="2800" dirty="0"/>
              <a:t>A statistic is computed  from a sample because the entire population usually cannot be collected or measured.</a:t>
            </a:r>
          </a:p>
          <a:p>
            <a:r>
              <a:rPr lang="en-US" sz="3200" dirty="0"/>
              <a:t>Types</a:t>
            </a:r>
          </a:p>
          <a:p>
            <a:pPr lvl="1"/>
            <a:r>
              <a:rPr lang="en-US" sz="2800" dirty="0"/>
              <a:t>Descriptive Statistics</a:t>
            </a:r>
          </a:p>
          <a:p>
            <a:pPr lvl="2"/>
            <a:r>
              <a:rPr lang="en-US" sz="2400" dirty="0"/>
              <a:t>Means, medians</a:t>
            </a:r>
          </a:p>
          <a:p>
            <a:pPr lvl="1"/>
            <a:r>
              <a:rPr lang="en-US" sz="2800" dirty="0"/>
              <a:t>Tests of differences</a:t>
            </a:r>
          </a:p>
          <a:p>
            <a:pPr lvl="2"/>
            <a:r>
              <a:rPr lang="en-US" sz="2400" dirty="0"/>
              <a:t>Parametric </a:t>
            </a:r>
          </a:p>
          <a:p>
            <a:pPr lvl="3"/>
            <a:r>
              <a:rPr lang="en-US" sz="2000" dirty="0"/>
              <a:t>Require statistical distribution for tests of significance</a:t>
            </a:r>
          </a:p>
          <a:p>
            <a:pPr lvl="2"/>
            <a:r>
              <a:rPr lang="en-US" sz="2400" dirty="0"/>
              <a:t>Nonparametric</a:t>
            </a:r>
          </a:p>
          <a:p>
            <a:pPr lvl="3"/>
            <a:r>
              <a:rPr lang="en-US" sz="2000" dirty="0"/>
              <a:t>Tested via ranks and randomization</a:t>
            </a:r>
          </a:p>
          <a:p>
            <a:endParaRPr lang="en-US" sz="3200" dirty="0"/>
          </a:p>
        </p:txBody>
      </p:sp>
      <p:sp>
        <p:nvSpPr>
          <p:cNvPr id="3" name="Title 2">
            <a:extLst>
              <a:ext uri="{FF2B5EF4-FFF2-40B4-BE49-F238E27FC236}">
                <a16:creationId xmlns:a16="http://schemas.microsoft.com/office/drawing/2014/main" id="{29E124A0-A61F-D16A-D9A8-D32E21868589}"/>
              </a:ext>
            </a:extLst>
          </p:cNvPr>
          <p:cNvSpPr>
            <a:spLocks noGrp="1"/>
          </p:cNvSpPr>
          <p:nvPr>
            <p:ph type="title"/>
          </p:nvPr>
        </p:nvSpPr>
        <p:spPr/>
        <p:txBody>
          <a:bodyPr/>
          <a:lstStyle/>
          <a:p>
            <a:r>
              <a:rPr lang="en-US" dirty="0"/>
              <a:t>Statistical Measures and distributions</a:t>
            </a:r>
          </a:p>
        </p:txBody>
      </p:sp>
    </p:spTree>
    <p:extLst>
      <p:ext uri="{BB962C8B-B14F-4D97-AF65-F5344CB8AC3E}">
        <p14:creationId xmlns:p14="http://schemas.microsoft.com/office/powerpoint/2010/main" val="3639894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B9B119-DCDA-7B4D-6013-2AD1A7438152}"/>
              </a:ext>
            </a:extLst>
          </p:cNvPr>
          <p:cNvSpPr>
            <a:spLocks noGrp="1"/>
          </p:cNvSpPr>
          <p:nvPr>
            <p:ph idx="1"/>
          </p:nvPr>
        </p:nvSpPr>
        <p:spPr>
          <a:xfrm>
            <a:off x="291548" y="990738"/>
            <a:ext cx="11148391" cy="5867262"/>
          </a:xfrm>
        </p:spPr>
        <p:txBody>
          <a:bodyPr>
            <a:normAutofit/>
          </a:bodyPr>
          <a:lstStyle/>
          <a:p>
            <a:r>
              <a:rPr lang="en-US" sz="3200" dirty="0"/>
              <a:t>Means</a:t>
            </a:r>
          </a:p>
          <a:p>
            <a:pPr lvl="2"/>
            <a:r>
              <a:rPr lang="en-US" sz="2400" dirty="0"/>
              <a:t>Arithmetic mean</a:t>
            </a:r>
          </a:p>
          <a:p>
            <a:pPr lvl="3"/>
            <a:endParaRPr lang="en-US" sz="2200" dirty="0"/>
          </a:p>
          <a:p>
            <a:pPr lvl="2"/>
            <a:endParaRPr lang="en-US" sz="2400" dirty="0"/>
          </a:p>
          <a:p>
            <a:pPr lvl="2"/>
            <a:endParaRPr lang="en-US" sz="2400" dirty="0"/>
          </a:p>
          <a:p>
            <a:pPr lvl="2"/>
            <a:r>
              <a:rPr lang="en-US" sz="2400" dirty="0"/>
              <a:t>Harmonic mean</a:t>
            </a:r>
          </a:p>
          <a:p>
            <a:pPr lvl="2"/>
            <a:endParaRPr lang="en-US" sz="2400" dirty="0"/>
          </a:p>
          <a:p>
            <a:pPr lvl="2"/>
            <a:endParaRPr lang="en-US" sz="2400" dirty="0"/>
          </a:p>
          <a:p>
            <a:pPr lvl="2"/>
            <a:endParaRPr lang="en-US" sz="2400" dirty="0"/>
          </a:p>
          <a:p>
            <a:pPr lvl="2"/>
            <a:endParaRPr lang="en-US" sz="2400" dirty="0"/>
          </a:p>
          <a:p>
            <a:pPr lvl="2"/>
            <a:r>
              <a:rPr lang="en-US" sz="2400" dirty="0"/>
              <a:t>Geometric mean</a:t>
            </a:r>
          </a:p>
        </p:txBody>
      </p:sp>
      <p:sp>
        <p:nvSpPr>
          <p:cNvPr id="3" name="Title 2">
            <a:extLst>
              <a:ext uri="{FF2B5EF4-FFF2-40B4-BE49-F238E27FC236}">
                <a16:creationId xmlns:a16="http://schemas.microsoft.com/office/drawing/2014/main" id="{29E124A0-A61F-D16A-D9A8-D32E21868589}"/>
              </a:ext>
            </a:extLst>
          </p:cNvPr>
          <p:cNvSpPr>
            <a:spLocks noGrp="1"/>
          </p:cNvSpPr>
          <p:nvPr>
            <p:ph type="title"/>
          </p:nvPr>
        </p:nvSpPr>
        <p:spPr/>
        <p:txBody>
          <a:bodyPr/>
          <a:lstStyle/>
          <a:p>
            <a:r>
              <a:rPr lang="en-US" dirty="0"/>
              <a:t>Statistical Measures and distributions</a:t>
            </a:r>
          </a:p>
        </p:txBody>
      </p:sp>
      <p:pic>
        <p:nvPicPr>
          <p:cNvPr id="9" name="Graphic 8">
            <a:extLst>
              <a:ext uri="{FF2B5EF4-FFF2-40B4-BE49-F238E27FC236}">
                <a16:creationId xmlns:a16="http://schemas.microsoft.com/office/drawing/2014/main" id="{B5923855-5984-F628-3E70-AA3325100C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82881" y="1805974"/>
            <a:ext cx="1816100" cy="914400"/>
          </a:xfrm>
          <a:prstGeom prst="rect">
            <a:avLst/>
          </a:prstGeom>
        </p:spPr>
      </p:pic>
      <p:pic>
        <p:nvPicPr>
          <p:cNvPr id="14344" name="Picture 8" descr="BIOL 5130 Natural Selection">
            <a:extLst>
              <a:ext uri="{FF2B5EF4-FFF2-40B4-BE49-F238E27FC236}">
                <a16:creationId xmlns:a16="http://schemas.microsoft.com/office/drawing/2014/main" id="{4B4CE6B4-FE32-0DEC-7742-619E2BBD9E24}"/>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5071782" y="3431250"/>
            <a:ext cx="2961585" cy="1416822"/>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a:extLst>
              <a:ext uri="{FF2B5EF4-FFF2-40B4-BE49-F238E27FC236}">
                <a16:creationId xmlns:a16="http://schemas.microsoft.com/office/drawing/2014/main" id="{101CD0F2-44F8-1BBD-4613-5E8F28E5B8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14994" y="5540237"/>
            <a:ext cx="3670300" cy="1104900"/>
          </a:xfrm>
          <a:prstGeom prst="rect">
            <a:avLst/>
          </a:prstGeom>
        </p:spPr>
      </p:pic>
      <p:pic>
        <p:nvPicPr>
          <p:cNvPr id="14346" name="Picture 10" descr="ErrantScience - Types of mathematical mean | Facebook">
            <a:extLst>
              <a:ext uri="{FF2B5EF4-FFF2-40B4-BE49-F238E27FC236}">
                <a16:creationId xmlns:a16="http://schemas.microsoft.com/office/drawing/2014/main" id="{CD29C53A-3A41-EF24-A13D-473A5526A5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86561" y="975622"/>
            <a:ext cx="2453378" cy="2453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248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E124A0-A61F-D16A-D9A8-D32E21868589}"/>
              </a:ext>
            </a:extLst>
          </p:cNvPr>
          <p:cNvSpPr>
            <a:spLocks noGrp="1"/>
          </p:cNvSpPr>
          <p:nvPr>
            <p:ph type="title"/>
          </p:nvPr>
        </p:nvSpPr>
        <p:spPr/>
        <p:txBody>
          <a:bodyPr/>
          <a:lstStyle/>
          <a:p>
            <a:r>
              <a:rPr lang="en-US" dirty="0"/>
              <a:t>Statistical Measures and distributions</a:t>
            </a:r>
          </a:p>
        </p:txBody>
      </p:sp>
      <p:pic>
        <p:nvPicPr>
          <p:cNvPr id="6" name="Picture 12">
            <a:extLst>
              <a:ext uri="{FF2B5EF4-FFF2-40B4-BE49-F238E27FC236}">
                <a16:creationId xmlns:a16="http://schemas.microsoft.com/office/drawing/2014/main" id="{56506EE2-4A54-9E8E-F0EE-D19D9C5E7B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2635" y="1550613"/>
            <a:ext cx="9941466" cy="4383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2166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B9B119-DCDA-7B4D-6013-2AD1A7438152}"/>
              </a:ext>
            </a:extLst>
          </p:cNvPr>
          <p:cNvSpPr>
            <a:spLocks noGrp="1"/>
          </p:cNvSpPr>
          <p:nvPr>
            <p:ph idx="1"/>
          </p:nvPr>
        </p:nvSpPr>
        <p:spPr>
          <a:xfrm>
            <a:off x="291548" y="990738"/>
            <a:ext cx="11148391" cy="5867262"/>
          </a:xfrm>
        </p:spPr>
        <p:txBody>
          <a:bodyPr>
            <a:normAutofit/>
          </a:bodyPr>
          <a:lstStyle/>
          <a:p>
            <a:r>
              <a:rPr lang="en-US" sz="3200" dirty="0"/>
              <a:t>Variation</a:t>
            </a:r>
          </a:p>
          <a:p>
            <a:pPr lvl="2"/>
            <a:r>
              <a:rPr lang="en-US" sz="2400" dirty="0"/>
              <a:t>Sample variance</a:t>
            </a:r>
          </a:p>
          <a:p>
            <a:pPr lvl="2"/>
            <a:endParaRPr lang="en-US" sz="2400" dirty="0"/>
          </a:p>
          <a:p>
            <a:pPr lvl="2"/>
            <a:endParaRPr lang="en-US" sz="2400" dirty="0"/>
          </a:p>
          <a:p>
            <a:pPr lvl="2"/>
            <a:endParaRPr lang="en-US" sz="2400" dirty="0"/>
          </a:p>
          <a:p>
            <a:pPr lvl="2"/>
            <a:endParaRPr lang="en-US" sz="2400" dirty="0"/>
          </a:p>
          <a:p>
            <a:pPr lvl="2"/>
            <a:endParaRPr lang="en-US" sz="2400" dirty="0"/>
          </a:p>
          <a:p>
            <a:pPr marL="914400" lvl="2" indent="0">
              <a:buNone/>
            </a:pPr>
            <a:endParaRPr lang="en-US" sz="2400" dirty="0"/>
          </a:p>
          <a:p>
            <a:pPr lvl="2"/>
            <a:r>
              <a:rPr lang="en-US" sz="2400" dirty="0"/>
              <a:t>Standard deviation</a:t>
            </a:r>
          </a:p>
          <a:p>
            <a:pPr lvl="3"/>
            <a:r>
              <a:rPr lang="en-US" sz="2200" dirty="0"/>
              <a:t>Square root of the variance</a:t>
            </a:r>
          </a:p>
          <a:p>
            <a:pPr lvl="3"/>
            <a:endParaRPr lang="en-US" sz="2200" dirty="0"/>
          </a:p>
          <a:p>
            <a:pPr lvl="3"/>
            <a:endParaRPr lang="en-US" sz="2200" dirty="0"/>
          </a:p>
          <a:p>
            <a:pPr lvl="2"/>
            <a:r>
              <a:rPr lang="en-US" sz="2400" dirty="0"/>
              <a:t>Standard Error</a:t>
            </a:r>
          </a:p>
          <a:p>
            <a:pPr lvl="3"/>
            <a:r>
              <a:rPr lang="en-US" sz="2200" dirty="0"/>
              <a:t>Standard deviation divided by </a:t>
            </a:r>
            <a:r>
              <a:rPr lang="en-US" sz="2200" i="1" dirty="0"/>
              <a:t>n</a:t>
            </a:r>
            <a:endParaRPr lang="en-US" sz="2200" dirty="0"/>
          </a:p>
          <a:p>
            <a:pPr marL="914400" lvl="2" indent="0">
              <a:buNone/>
            </a:pPr>
            <a:endParaRPr lang="en-US" sz="2400" dirty="0"/>
          </a:p>
        </p:txBody>
      </p:sp>
      <p:sp>
        <p:nvSpPr>
          <p:cNvPr id="3" name="Title 2">
            <a:extLst>
              <a:ext uri="{FF2B5EF4-FFF2-40B4-BE49-F238E27FC236}">
                <a16:creationId xmlns:a16="http://schemas.microsoft.com/office/drawing/2014/main" id="{29E124A0-A61F-D16A-D9A8-D32E21868589}"/>
              </a:ext>
            </a:extLst>
          </p:cNvPr>
          <p:cNvSpPr>
            <a:spLocks noGrp="1"/>
          </p:cNvSpPr>
          <p:nvPr>
            <p:ph type="title"/>
          </p:nvPr>
        </p:nvSpPr>
        <p:spPr>
          <a:xfrm>
            <a:off x="58270" y="0"/>
            <a:ext cx="10027024" cy="854765"/>
          </a:xfrm>
        </p:spPr>
        <p:txBody>
          <a:bodyPr/>
          <a:lstStyle/>
          <a:p>
            <a:r>
              <a:rPr lang="en-US" dirty="0"/>
              <a:t>Statistical Measures and distributions</a:t>
            </a:r>
          </a:p>
        </p:txBody>
      </p:sp>
      <p:pic>
        <p:nvPicPr>
          <p:cNvPr id="5" name="Graphic 4">
            <a:extLst>
              <a:ext uri="{FF2B5EF4-FFF2-40B4-BE49-F238E27FC236}">
                <a16:creationId xmlns:a16="http://schemas.microsoft.com/office/drawing/2014/main" id="{99B38C7A-7896-FF68-2CAC-F2B647D31E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16921" y="2071204"/>
            <a:ext cx="2489200" cy="787400"/>
          </a:xfrm>
          <a:prstGeom prst="rect">
            <a:avLst/>
          </a:prstGeom>
        </p:spPr>
      </p:pic>
      <p:pic>
        <p:nvPicPr>
          <p:cNvPr id="6" name="Picture 5">
            <a:extLst>
              <a:ext uri="{FF2B5EF4-FFF2-40B4-BE49-F238E27FC236}">
                <a16:creationId xmlns:a16="http://schemas.microsoft.com/office/drawing/2014/main" id="{7FDB1DA4-6215-DE69-D8A0-35D7EAEE1C3E}"/>
              </a:ext>
            </a:extLst>
          </p:cNvPr>
          <p:cNvPicPr>
            <a:picLocks noChangeAspect="1"/>
          </p:cNvPicPr>
          <p:nvPr/>
        </p:nvPicPr>
        <p:blipFill>
          <a:blip r:embed="rId4"/>
          <a:stretch>
            <a:fillRect/>
          </a:stretch>
        </p:blipFill>
        <p:spPr>
          <a:xfrm>
            <a:off x="5865743" y="1292532"/>
            <a:ext cx="5350565" cy="2072797"/>
          </a:xfrm>
          <a:prstGeom prst="rect">
            <a:avLst/>
          </a:prstGeom>
        </p:spPr>
      </p:pic>
      <p:pic>
        <p:nvPicPr>
          <p:cNvPr id="7" name="Picture 6">
            <a:extLst>
              <a:ext uri="{FF2B5EF4-FFF2-40B4-BE49-F238E27FC236}">
                <a16:creationId xmlns:a16="http://schemas.microsoft.com/office/drawing/2014/main" id="{A07CDDF1-8B3C-22AE-822D-1A41F1DD377B}"/>
              </a:ext>
            </a:extLst>
          </p:cNvPr>
          <p:cNvPicPr>
            <a:picLocks noChangeAspect="1"/>
          </p:cNvPicPr>
          <p:nvPr/>
        </p:nvPicPr>
        <p:blipFill>
          <a:blip r:embed="rId5"/>
          <a:stretch>
            <a:fillRect/>
          </a:stretch>
        </p:blipFill>
        <p:spPr>
          <a:xfrm>
            <a:off x="6004891" y="3501302"/>
            <a:ext cx="4991100" cy="3213100"/>
          </a:xfrm>
          <a:prstGeom prst="rect">
            <a:avLst/>
          </a:prstGeom>
        </p:spPr>
      </p:pic>
    </p:spTree>
    <p:extLst>
      <p:ext uri="{BB962C8B-B14F-4D97-AF65-F5344CB8AC3E}">
        <p14:creationId xmlns:p14="http://schemas.microsoft.com/office/powerpoint/2010/main" val="2689616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EF9091-1845-6FC3-3B4E-2EF8368CC17E}"/>
              </a:ext>
            </a:extLst>
          </p:cNvPr>
          <p:cNvSpPr>
            <a:spLocks noGrp="1"/>
          </p:cNvSpPr>
          <p:nvPr>
            <p:ph idx="1"/>
          </p:nvPr>
        </p:nvSpPr>
        <p:spPr>
          <a:xfrm>
            <a:off x="340660" y="1825625"/>
            <a:ext cx="11654116" cy="4351338"/>
          </a:xfrm>
        </p:spPr>
        <p:txBody>
          <a:bodyPr>
            <a:normAutofit/>
          </a:bodyPr>
          <a:lstStyle/>
          <a:p>
            <a:r>
              <a:rPr lang="en-US" sz="3600" dirty="0"/>
              <a:t>Stating a hypothesis</a:t>
            </a:r>
          </a:p>
          <a:p>
            <a:r>
              <a:rPr lang="en-US" sz="3600" dirty="0"/>
              <a:t>Collecting data</a:t>
            </a:r>
          </a:p>
          <a:p>
            <a:r>
              <a:rPr lang="en-US" sz="3600" dirty="0"/>
              <a:t>Computing a summary statistic</a:t>
            </a:r>
          </a:p>
          <a:p>
            <a:r>
              <a:rPr lang="en-US" sz="3600" strike="sngStrike" dirty="0"/>
              <a:t>Test hypothesis</a:t>
            </a:r>
          </a:p>
          <a:p>
            <a:r>
              <a:rPr lang="en-US" sz="3600" dirty="0">
                <a:solidFill>
                  <a:schemeClr val="accent4"/>
                </a:solidFill>
              </a:rPr>
              <a:t>Test/infer how frequently we would observe our data by chance alone if the </a:t>
            </a:r>
            <a:r>
              <a:rPr lang="en-US" sz="3600" b="1" dirty="0">
                <a:solidFill>
                  <a:schemeClr val="accent4"/>
                </a:solidFill>
              </a:rPr>
              <a:t>NULL </a:t>
            </a:r>
            <a:r>
              <a:rPr lang="en-US" sz="3600" dirty="0">
                <a:solidFill>
                  <a:schemeClr val="accent4"/>
                </a:solidFill>
              </a:rPr>
              <a:t>hypothesis was true</a:t>
            </a:r>
          </a:p>
        </p:txBody>
      </p:sp>
      <p:sp>
        <p:nvSpPr>
          <p:cNvPr id="3" name="Title 2">
            <a:extLst>
              <a:ext uri="{FF2B5EF4-FFF2-40B4-BE49-F238E27FC236}">
                <a16:creationId xmlns:a16="http://schemas.microsoft.com/office/drawing/2014/main" id="{4AE8FA59-8F82-FE1E-1C48-DACB5617F155}"/>
              </a:ext>
            </a:extLst>
          </p:cNvPr>
          <p:cNvSpPr>
            <a:spLocks noGrp="1"/>
          </p:cNvSpPr>
          <p:nvPr>
            <p:ph type="title"/>
          </p:nvPr>
        </p:nvSpPr>
        <p:spPr/>
        <p:txBody>
          <a:bodyPr/>
          <a:lstStyle/>
          <a:p>
            <a:r>
              <a:rPr lang="en-US" dirty="0"/>
              <a:t>Frequentist Approach</a:t>
            </a:r>
          </a:p>
        </p:txBody>
      </p:sp>
    </p:spTree>
    <p:extLst>
      <p:ext uri="{BB962C8B-B14F-4D97-AF65-F5344CB8AC3E}">
        <p14:creationId xmlns:p14="http://schemas.microsoft.com/office/powerpoint/2010/main" val="1988370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9CB6E6ED-B1FA-410F-D367-3C8BC5CB231E}"/>
              </a:ext>
            </a:extLst>
          </p:cNvPr>
          <p:cNvSpPr>
            <a:spLocks noGrp="1"/>
          </p:cNvSpPr>
          <p:nvPr>
            <p:ph idx="1"/>
          </p:nvPr>
        </p:nvSpPr>
        <p:spPr>
          <a:xfrm>
            <a:off x="460513" y="1253331"/>
            <a:ext cx="10125021" cy="4351338"/>
          </a:xfrm>
        </p:spPr>
        <p:txBody>
          <a:bodyPr/>
          <a:lstStyle/>
          <a:p>
            <a:r>
              <a:rPr lang="en-US" dirty="0"/>
              <a:t>Probability distributions are needed for statistical tests and estimators</a:t>
            </a:r>
          </a:p>
          <a:p>
            <a:endParaRPr lang="en-US" dirty="0"/>
          </a:p>
          <a:p>
            <a:r>
              <a:rPr lang="en-US" dirty="0"/>
              <a:t>Different types of variables and statistics have different probability distributions</a:t>
            </a:r>
          </a:p>
        </p:txBody>
      </p:sp>
      <p:sp>
        <p:nvSpPr>
          <p:cNvPr id="3" name="Title 2">
            <a:extLst>
              <a:ext uri="{FF2B5EF4-FFF2-40B4-BE49-F238E27FC236}">
                <a16:creationId xmlns:a16="http://schemas.microsoft.com/office/drawing/2014/main" id="{29E124A0-A61F-D16A-D9A8-D32E21868589}"/>
              </a:ext>
            </a:extLst>
          </p:cNvPr>
          <p:cNvSpPr>
            <a:spLocks noGrp="1"/>
          </p:cNvSpPr>
          <p:nvPr>
            <p:ph type="title"/>
          </p:nvPr>
        </p:nvSpPr>
        <p:spPr/>
        <p:txBody>
          <a:bodyPr/>
          <a:lstStyle/>
          <a:p>
            <a:r>
              <a:rPr lang="en-US" dirty="0"/>
              <a:t>Probability Distributions</a:t>
            </a:r>
          </a:p>
        </p:txBody>
      </p:sp>
    </p:spTree>
    <p:extLst>
      <p:ext uri="{BB962C8B-B14F-4D97-AF65-F5344CB8AC3E}">
        <p14:creationId xmlns:p14="http://schemas.microsoft.com/office/powerpoint/2010/main" val="38934139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E124A0-A61F-D16A-D9A8-D32E21868589}"/>
              </a:ext>
            </a:extLst>
          </p:cNvPr>
          <p:cNvSpPr>
            <a:spLocks noGrp="1"/>
          </p:cNvSpPr>
          <p:nvPr>
            <p:ph type="title"/>
          </p:nvPr>
        </p:nvSpPr>
        <p:spPr/>
        <p:txBody>
          <a:bodyPr/>
          <a:lstStyle/>
          <a:p>
            <a:r>
              <a:rPr lang="en-US" dirty="0"/>
              <a:t>Probability Distributions</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164B4746-D002-0051-B1BF-8E6A013DD8CB}"/>
                  </a:ext>
                </a:extLst>
              </p:cNvPr>
              <p:cNvSpPr>
                <a:spLocks noGrp="1"/>
              </p:cNvSpPr>
              <p:nvPr>
                <p:ph idx="1"/>
              </p:nvPr>
            </p:nvSpPr>
            <p:spPr>
              <a:xfrm>
                <a:off x="251792" y="1020555"/>
                <a:ext cx="11088756" cy="5121828"/>
              </a:xfrm>
            </p:spPr>
            <p:txBody>
              <a:bodyPr>
                <a:normAutofit/>
              </a:bodyPr>
              <a:lstStyle/>
              <a:p>
                <a:r>
                  <a:rPr lang="en-US" dirty="0"/>
                  <a:t>Binomial</a:t>
                </a:r>
              </a:p>
              <a:p>
                <a:pPr marL="0" indent="0">
                  <a:buNone/>
                </a:pPr>
                <a:endParaRPr lang="en-US" dirty="0"/>
              </a:p>
              <a:p>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𝑥</m:t>
                          </m:r>
                        </m:sub>
                      </m:sSub>
                      <m:r>
                        <a:rPr lang="en-US" b="0" i="1" smtClean="0">
                          <a:latin typeface="Cambria Math" panose="02040503050406030204" pitchFamily="18" charset="0"/>
                        </a:rPr>
                        <m:t>= </m:t>
                      </m:r>
                      <m:d>
                        <m:dPr>
                          <m:ctrlPr>
                            <a:rPr lang="en-US" b="0" i="1" smtClean="0">
                              <a:latin typeface="Cambria Math" panose="02040503050406030204" pitchFamily="18" charset="0"/>
                            </a:rPr>
                          </m:ctrlPr>
                        </m:dPr>
                        <m:e>
                          <m:f>
                            <m:fPr>
                              <m:type m:val="noBar"/>
                              <m:ctrlPr>
                                <a:rPr lang="en-US" b="0" i="1" smtClean="0">
                                  <a:latin typeface="Cambria Math" panose="02040503050406030204" pitchFamily="18" charset="0"/>
                                </a:rPr>
                              </m:ctrlPr>
                            </m:fPr>
                            <m:num>
                              <m:r>
                                <a:rPr lang="en-US" b="0" i="1" smtClean="0">
                                  <a:latin typeface="Cambria Math" panose="02040503050406030204" pitchFamily="18" charset="0"/>
                                </a:rPr>
                                <m:t>𝑛</m:t>
                              </m:r>
                            </m:num>
                            <m:den>
                              <m:r>
                                <a:rPr lang="en-US" b="0" i="1" smtClean="0">
                                  <a:latin typeface="Cambria Math" panose="02040503050406030204" pitchFamily="18" charset="0"/>
                                </a:rPr>
                                <m:t>𝑥</m:t>
                              </m:r>
                            </m:den>
                          </m:f>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𝑥</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𝑞</m:t>
                          </m:r>
                        </m:e>
                        <m:sup>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𝑥</m:t>
                          </m:r>
                        </m:sup>
                      </m:sSup>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m:t>
                          </m:r>
                        </m:num>
                        <m:den>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𝑥</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𝑞</m:t>
                          </m:r>
                        </m:e>
                        <m:sup>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𝑥</m:t>
                          </m:r>
                        </m:sup>
                      </m:sSup>
                    </m:oMath>
                  </m:oMathPara>
                </a14:m>
                <a:endParaRPr lang="en-US" dirty="0"/>
              </a:p>
              <a:p>
                <a:pPr marL="0" indent="0">
                  <a:buNone/>
                </a:pPr>
                <a:endParaRPr lang="en-US" dirty="0"/>
              </a:p>
              <a:p>
                <a:pPr marL="0" indent="0">
                  <a:buNone/>
                </a:pPr>
                <a:r>
                  <a:rPr lang="en-US" dirty="0"/>
                  <a:t>n = the number of trials</a:t>
                </a:r>
              </a:p>
              <a:p>
                <a:pPr marL="0" indent="0">
                  <a:buNone/>
                </a:pPr>
                <a:r>
                  <a:rPr lang="en-US" dirty="0"/>
                  <a:t>x = the number of successes</a:t>
                </a:r>
              </a:p>
              <a:p>
                <a:pPr marL="0" indent="0">
                  <a:buNone/>
                </a:pPr>
                <a:r>
                  <a:rPr lang="en-US" dirty="0"/>
                  <a:t>p = probability of getting a success in one trial</a:t>
                </a:r>
              </a:p>
              <a:p>
                <a:pPr marL="0" indent="0">
                  <a:buNone/>
                </a:pPr>
                <a:r>
                  <a:rPr lang="en-US" dirty="0"/>
                  <a:t>q = 1- p = the probability of getting a failure in one trial</a:t>
                </a:r>
              </a:p>
            </p:txBody>
          </p:sp>
        </mc:Choice>
        <mc:Fallback>
          <p:sp>
            <p:nvSpPr>
              <p:cNvPr id="4" name="Content Placeholder 3">
                <a:extLst>
                  <a:ext uri="{FF2B5EF4-FFF2-40B4-BE49-F238E27FC236}">
                    <a16:creationId xmlns:a16="http://schemas.microsoft.com/office/drawing/2014/main" id="{164B4746-D002-0051-B1BF-8E6A013DD8CB}"/>
                  </a:ext>
                </a:extLst>
              </p:cNvPr>
              <p:cNvSpPr>
                <a:spLocks noGrp="1" noRot="1" noChangeAspect="1" noMove="1" noResize="1" noEditPoints="1" noAdjustHandles="1" noChangeArrowheads="1" noChangeShapeType="1" noTextEdit="1"/>
              </p:cNvSpPr>
              <p:nvPr>
                <p:ph idx="1"/>
              </p:nvPr>
            </p:nvSpPr>
            <p:spPr>
              <a:xfrm>
                <a:off x="251792" y="1020555"/>
                <a:ext cx="11088756" cy="5121828"/>
              </a:xfrm>
              <a:blipFill>
                <a:blip r:embed="rId2"/>
                <a:stretch>
                  <a:fillRect l="-1144" t="-1980"/>
                </a:stretch>
              </a:blipFill>
            </p:spPr>
            <p:txBody>
              <a:bodyPr/>
              <a:lstStyle/>
              <a:p>
                <a:r>
                  <a:rPr lang="en-US">
                    <a:noFill/>
                  </a:rPr>
                  <a:t> </a:t>
                </a:r>
              </a:p>
            </p:txBody>
          </p:sp>
        </mc:Fallback>
      </mc:AlternateContent>
    </p:spTree>
    <p:extLst>
      <p:ext uri="{BB962C8B-B14F-4D97-AF65-F5344CB8AC3E}">
        <p14:creationId xmlns:p14="http://schemas.microsoft.com/office/powerpoint/2010/main" val="3015026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7A9E17A-2DA0-5810-1EA7-BCAAFB95278E}"/>
              </a:ext>
            </a:extLst>
          </p:cNvPr>
          <p:cNvSpPr>
            <a:spLocks noGrp="1"/>
          </p:cNvSpPr>
          <p:nvPr>
            <p:ph idx="1"/>
          </p:nvPr>
        </p:nvSpPr>
        <p:spPr>
          <a:xfrm>
            <a:off x="58270" y="801895"/>
            <a:ext cx="10125021" cy="4351338"/>
          </a:xfrm>
        </p:spPr>
        <p:txBody>
          <a:bodyPr/>
          <a:lstStyle/>
          <a:p>
            <a:r>
              <a:rPr lang="en-US" dirty="0">
                <a:hlinkClick r:id="rId2"/>
              </a:rPr>
              <a:t>https://</a:t>
            </a:r>
            <a:r>
              <a:rPr lang="en-US" dirty="0" err="1">
                <a:hlinkClick r:id="rId2"/>
              </a:rPr>
              <a:t>shiny.rit.albany.edu</a:t>
            </a:r>
            <a:r>
              <a:rPr lang="en-US" dirty="0">
                <a:hlinkClick r:id="rId2"/>
              </a:rPr>
              <a:t>/stat/binomial/</a:t>
            </a:r>
            <a:endParaRPr lang="en-US" dirty="0"/>
          </a:p>
        </p:txBody>
      </p:sp>
      <p:sp>
        <p:nvSpPr>
          <p:cNvPr id="3" name="Title 2">
            <a:extLst>
              <a:ext uri="{FF2B5EF4-FFF2-40B4-BE49-F238E27FC236}">
                <a16:creationId xmlns:a16="http://schemas.microsoft.com/office/drawing/2014/main" id="{29E124A0-A61F-D16A-D9A8-D32E21868589}"/>
              </a:ext>
            </a:extLst>
          </p:cNvPr>
          <p:cNvSpPr>
            <a:spLocks noGrp="1"/>
          </p:cNvSpPr>
          <p:nvPr>
            <p:ph type="title"/>
          </p:nvPr>
        </p:nvSpPr>
        <p:spPr/>
        <p:txBody>
          <a:bodyPr/>
          <a:lstStyle/>
          <a:p>
            <a:r>
              <a:rPr lang="en-US" dirty="0"/>
              <a:t>Probability Distributions</a:t>
            </a:r>
          </a:p>
        </p:txBody>
      </p:sp>
      <p:pic>
        <p:nvPicPr>
          <p:cNvPr id="8" name="Picture 7" descr="Chart, histogram&#10;&#10;Description automatically generated">
            <a:extLst>
              <a:ext uri="{FF2B5EF4-FFF2-40B4-BE49-F238E27FC236}">
                <a16:creationId xmlns:a16="http://schemas.microsoft.com/office/drawing/2014/main" id="{DFED0A5E-6F7E-8EF6-A5F0-5EEEEF1E7DA7}"/>
              </a:ext>
            </a:extLst>
          </p:cNvPr>
          <p:cNvPicPr>
            <a:picLocks noChangeAspect="1"/>
          </p:cNvPicPr>
          <p:nvPr/>
        </p:nvPicPr>
        <p:blipFill>
          <a:blip r:embed="rId3"/>
          <a:stretch>
            <a:fillRect/>
          </a:stretch>
        </p:blipFill>
        <p:spPr>
          <a:xfrm>
            <a:off x="3675821" y="1704767"/>
            <a:ext cx="4840357" cy="4840357"/>
          </a:xfrm>
          <a:prstGeom prst="rect">
            <a:avLst/>
          </a:prstGeom>
        </p:spPr>
      </p:pic>
    </p:spTree>
    <p:extLst>
      <p:ext uri="{BB962C8B-B14F-4D97-AF65-F5344CB8AC3E}">
        <p14:creationId xmlns:p14="http://schemas.microsoft.com/office/powerpoint/2010/main" val="2899686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E124A0-A61F-D16A-D9A8-D32E21868589}"/>
              </a:ext>
            </a:extLst>
          </p:cNvPr>
          <p:cNvSpPr>
            <a:spLocks noGrp="1"/>
          </p:cNvSpPr>
          <p:nvPr>
            <p:ph type="title"/>
          </p:nvPr>
        </p:nvSpPr>
        <p:spPr/>
        <p:txBody>
          <a:bodyPr/>
          <a:lstStyle/>
          <a:p>
            <a:r>
              <a:rPr lang="en-US" dirty="0"/>
              <a:t>Probability Distributions</a:t>
            </a:r>
          </a:p>
        </p:txBody>
      </p:sp>
      <p:pic>
        <p:nvPicPr>
          <p:cNvPr id="5" name="Picture 4">
            <a:extLst>
              <a:ext uri="{FF2B5EF4-FFF2-40B4-BE49-F238E27FC236}">
                <a16:creationId xmlns:a16="http://schemas.microsoft.com/office/drawing/2014/main" id="{DB836139-5D6B-1834-5B19-69F5E27C0110}"/>
              </a:ext>
            </a:extLst>
          </p:cNvPr>
          <p:cNvPicPr>
            <a:picLocks noChangeAspect="1"/>
          </p:cNvPicPr>
          <p:nvPr/>
        </p:nvPicPr>
        <p:blipFill>
          <a:blip r:embed="rId2"/>
          <a:stretch>
            <a:fillRect/>
          </a:stretch>
        </p:blipFill>
        <p:spPr>
          <a:xfrm>
            <a:off x="5933559" y="775252"/>
            <a:ext cx="5204622" cy="5943600"/>
          </a:xfrm>
          <a:prstGeom prst="rect">
            <a:avLst/>
          </a:prstGeom>
        </p:spPr>
      </p:pic>
      <p:sp>
        <p:nvSpPr>
          <p:cNvPr id="8" name="TextBox 7">
            <a:extLst>
              <a:ext uri="{FF2B5EF4-FFF2-40B4-BE49-F238E27FC236}">
                <a16:creationId xmlns:a16="http://schemas.microsoft.com/office/drawing/2014/main" id="{885C4E37-6BCF-EE95-A1B1-8ABC85F2507B}"/>
              </a:ext>
            </a:extLst>
          </p:cNvPr>
          <p:cNvSpPr txBox="1"/>
          <p:nvPr/>
        </p:nvSpPr>
        <p:spPr>
          <a:xfrm>
            <a:off x="720587" y="1544742"/>
            <a:ext cx="6192078" cy="461665"/>
          </a:xfrm>
          <a:prstGeom prst="rect">
            <a:avLst/>
          </a:prstGeom>
          <a:noFill/>
        </p:spPr>
        <p:txBody>
          <a:bodyPr wrap="square">
            <a:spAutoFit/>
          </a:bodyPr>
          <a:lstStyle/>
          <a:p>
            <a:r>
              <a:rPr lang="en-US" sz="2400" b="1" dirty="0">
                <a:hlinkClick r:id="rId3"/>
              </a:rPr>
              <a:t>https://</a:t>
            </a:r>
            <a:r>
              <a:rPr lang="en-US" sz="2400" b="1" dirty="0" err="1">
                <a:hlinkClick r:id="rId3"/>
              </a:rPr>
              <a:t>www.rpubs.com</a:t>
            </a:r>
            <a:r>
              <a:rPr lang="en-US" sz="2400" b="1" dirty="0">
                <a:hlinkClick r:id="rId3"/>
              </a:rPr>
              <a:t>/jpv7311/DDP</a:t>
            </a:r>
            <a:endParaRPr lang="en-US" sz="2400" b="1" dirty="0"/>
          </a:p>
        </p:txBody>
      </p:sp>
      <p:sp>
        <p:nvSpPr>
          <p:cNvPr id="10" name="TextBox 9">
            <a:extLst>
              <a:ext uri="{FF2B5EF4-FFF2-40B4-BE49-F238E27FC236}">
                <a16:creationId xmlns:a16="http://schemas.microsoft.com/office/drawing/2014/main" id="{33F3CB26-5BBB-21D4-1439-537CF489EBE8}"/>
              </a:ext>
            </a:extLst>
          </p:cNvPr>
          <p:cNvSpPr txBox="1"/>
          <p:nvPr/>
        </p:nvSpPr>
        <p:spPr>
          <a:xfrm>
            <a:off x="720587" y="3537783"/>
            <a:ext cx="6192078" cy="461665"/>
          </a:xfrm>
          <a:prstGeom prst="rect">
            <a:avLst/>
          </a:prstGeom>
          <a:noFill/>
        </p:spPr>
        <p:txBody>
          <a:bodyPr wrap="square">
            <a:spAutoFit/>
          </a:bodyPr>
          <a:lstStyle/>
          <a:p>
            <a:r>
              <a:rPr lang="en-US" sz="2400" b="1" dirty="0">
                <a:hlinkClick r:id="rId4"/>
              </a:rPr>
              <a:t>https://</a:t>
            </a:r>
            <a:r>
              <a:rPr lang="en-US" sz="2400" b="1" dirty="0" err="1">
                <a:hlinkClick r:id="rId4"/>
              </a:rPr>
              <a:t>bcdudek.net</a:t>
            </a:r>
            <a:r>
              <a:rPr lang="en-US" sz="2400" b="1" dirty="0">
                <a:hlinkClick r:id="rId4"/>
              </a:rPr>
              <a:t>/</a:t>
            </a:r>
            <a:r>
              <a:rPr lang="en-US" sz="2400" b="1" dirty="0" err="1">
                <a:hlinkClick r:id="rId4"/>
              </a:rPr>
              <a:t>stdnormal</a:t>
            </a:r>
            <a:r>
              <a:rPr lang="en-US" sz="2400" b="1" dirty="0">
                <a:hlinkClick r:id="rId4"/>
              </a:rPr>
              <a:t>/</a:t>
            </a:r>
            <a:endParaRPr lang="en-US" sz="2400" b="1" dirty="0"/>
          </a:p>
        </p:txBody>
      </p:sp>
      <p:sp>
        <p:nvSpPr>
          <p:cNvPr id="12" name="TextBox 11">
            <a:extLst>
              <a:ext uri="{FF2B5EF4-FFF2-40B4-BE49-F238E27FC236}">
                <a16:creationId xmlns:a16="http://schemas.microsoft.com/office/drawing/2014/main" id="{9B38378E-148A-3970-63C9-75BECD670E6F}"/>
              </a:ext>
            </a:extLst>
          </p:cNvPr>
          <p:cNvSpPr txBox="1"/>
          <p:nvPr/>
        </p:nvSpPr>
        <p:spPr>
          <a:xfrm>
            <a:off x="720587" y="5750003"/>
            <a:ext cx="6192078" cy="461665"/>
          </a:xfrm>
          <a:prstGeom prst="rect">
            <a:avLst/>
          </a:prstGeom>
          <a:noFill/>
        </p:spPr>
        <p:txBody>
          <a:bodyPr wrap="square">
            <a:spAutoFit/>
          </a:bodyPr>
          <a:lstStyle/>
          <a:p>
            <a:r>
              <a:rPr lang="en-US" sz="2400" b="1" dirty="0">
                <a:hlinkClick r:id="rId5"/>
              </a:rPr>
              <a:t>https://</a:t>
            </a:r>
            <a:r>
              <a:rPr lang="en-US" sz="2400" b="1" dirty="0" err="1">
                <a:hlinkClick r:id="rId5"/>
              </a:rPr>
              <a:t>bcdudek.net</a:t>
            </a:r>
            <a:r>
              <a:rPr lang="en-US" sz="2400" b="1" dirty="0">
                <a:hlinkClick r:id="rId5"/>
              </a:rPr>
              <a:t>/</a:t>
            </a:r>
            <a:r>
              <a:rPr lang="en-US" sz="2400" b="1" dirty="0" err="1">
                <a:hlinkClick r:id="rId5"/>
              </a:rPr>
              <a:t>chisq</a:t>
            </a:r>
            <a:r>
              <a:rPr lang="en-US" sz="2400" b="1" dirty="0">
                <a:hlinkClick r:id="rId5"/>
              </a:rPr>
              <a:t>/</a:t>
            </a:r>
            <a:endParaRPr lang="en-US" sz="2400" b="1" dirty="0"/>
          </a:p>
        </p:txBody>
      </p:sp>
    </p:spTree>
    <p:extLst>
      <p:ext uri="{BB962C8B-B14F-4D97-AF65-F5344CB8AC3E}">
        <p14:creationId xmlns:p14="http://schemas.microsoft.com/office/powerpoint/2010/main" val="3354885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3380B9-F6BB-72AA-2E76-D00AF2E55613}"/>
              </a:ext>
            </a:extLst>
          </p:cNvPr>
          <p:cNvSpPr>
            <a:spLocks noGrp="1"/>
          </p:cNvSpPr>
          <p:nvPr>
            <p:ph idx="1"/>
          </p:nvPr>
        </p:nvSpPr>
        <p:spPr>
          <a:xfrm>
            <a:off x="219635" y="1325563"/>
            <a:ext cx="7012833" cy="4351338"/>
          </a:xfrm>
        </p:spPr>
        <p:txBody>
          <a:bodyPr/>
          <a:lstStyle/>
          <a:p>
            <a:pPr>
              <a:buFont typeface="Arial" panose="020B0604020202020204" pitchFamily="34" charset="0"/>
              <a:buChar char="•"/>
            </a:pPr>
            <a:r>
              <a:rPr lang="en-US" sz="2800" dirty="0"/>
              <a:t>Statistical Paradigm Overview</a:t>
            </a:r>
          </a:p>
          <a:p>
            <a:pPr>
              <a:buFont typeface="Arial" panose="020B0604020202020204" pitchFamily="34" charset="0"/>
              <a:buChar char="•"/>
            </a:pPr>
            <a:r>
              <a:rPr lang="en-US" sz="2800" dirty="0"/>
              <a:t>Probability</a:t>
            </a:r>
          </a:p>
          <a:p>
            <a:pPr>
              <a:buFont typeface="Arial" panose="020B0604020202020204" pitchFamily="34" charset="0"/>
              <a:buChar char="•"/>
            </a:pPr>
            <a:r>
              <a:rPr lang="en-US" sz="2800" dirty="0"/>
              <a:t>Statistical measures and tests</a:t>
            </a:r>
          </a:p>
          <a:p>
            <a:pPr>
              <a:buFont typeface="Arial" panose="020B0604020202020204" pitchFamily="34" charset="0"/>
              <a:buChar char="•"/>
            </a:pPr>
            <a:r>
              <a:rPr lang="en-US" sz="2800" dirty="0"/>
              <a:t>Frequentist hypothesis testing, statistical errors, and power</a:t>
            </a:r>
          </a:p>
          <a:p>
            <a:pPr>
              <a:buFont typeface="Arial" panose="020B0604020202020204" pitchFamily="34" charset="0"/>
              <a:buChar char="•"/>
            </a:pPr>
            <a:r>
              <a:rPr lang="en-US" sz="2800" dirty="0"/>
              <a:t>Parameter estimation, accuracy, and precision</a:t>
            </a:r>
          </a:p>
          <a:p>
            <a:pPr>
              <a:buFont typeface="Arial" panose="020B0604020202020204" pitchFamily="34" charset="0"/>
              <a:buChar char="•"/>
            </a:pPr>
            <a:r>
              <a:rPr lang="en-US" sz="2800" dirty="0"/>
              <a:t>Likelihood statistics</a:t>
            </a:r>
          </a:p>
          <a:p>
            <a:pPr>
              <a:buFont typeface="Arial" panose="020B0604020202020204" pitchFamily="34" charset="0"/>
              <a:buChar char="•"/>
            </a:pPr>
            <a:r>
              <a:rPr lang="en-US" dirty="0"/>
              <a:t>Bayesian statistics</a:t>
            </a:r>
            <a:endParaRPr lang="en-US" sz="2800" dirty="0"/>
          </a:p>
          <a:p>
            <a:endParaRPr lang="en-US" dirty="0"/>
          </a:p>
        </p:txBody>
      </p:sp>
      <p:sp>
        <p:nvSpPr>
          <p:cNvPr id="3" name="Title 2">
            <a:extLst>
              <a:ext uri="{FF2B5EF4-FFF2-40B4-BE49-F238E27FC236}">
                <a16:creationId xmlns:a16="http://schemas.microsoft.com/office/drawing/2014/main" id="{DA525134-4093-A5D4-2EE6-6D65A7428E66}"/>
              </a:ext>
            </a:extLst>
          </p:cNvPr>
          <p:cNvSpPr>
            <a:spLocks noGrp="1"/>
          </p:cNvSpPr>
          <p:nvPr>
            <p:ph type="title"/>
          </p:nvPr>
        </p:nvSpPr>
        <p:spPr/>
        <p:txBody>
          <a:bodyPr/>
          <a:lstStyle/>
          <a:p>
            <a:r>
              <a:rPr lang="en-US" dirty="0"/>
              <a:t>Outline</a:t>
            </a:r>
          </a:p>
        </p:txBody>
      </p:sp>
      <p:pic>
        <p:nvPicPr>
          <p:cNvPr id="4" name="Picture 3">
            <a:extLst>
              <a:ext uri="{FF2B5EF4-FFF2-40B4-BE49-F238E27FC236}">
                <a16:creationId xmlns:a16="http://schemas.microsoft.com/office/drawing/2014/main" id="{8B01DA6B-6225-B3A9-7536-AECC454AC71A}"/>
              </a:ext>
            </a:extLst>
          </p:cNvPr>
          <p:cNvPicPr>
            <a:picLocks noChangeAspect="1"/>
          </p:cNvPicPr>
          <p:nvPr/>
        </p:nvPicPr>
        <p:blipFill>
          <a:blip r:embed="rId3"/>
          <a:stretch>
            <a:fillRect/>
          </a:stretch>
        </p:blipFill>
        <p:spPr>
          <a:xfrm>
            <a:off x="7232468" y="1786870"/>
            <a:ext cx="4559758" cy="3428724"/>
          </a:xfrm>
          <a:prstGeom prst="rect">
            <a:avLst/>
          </a:prstGeom>
        </p:spPr>
      </p:pic>
    </p:spTree>
    <p:extLst>
      <p:ext uri="{BB962C8B-B14F-4D97-AF65-F5344CB8AC3E}">
        <p14:creationId xmlns:p14="http://schemas.microsoft.com/office/powerpoint/2010/main" val="1579058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E124A0-A61F-D16A-D9A8-D32E21868589}"/>
              </a:ext>
            </a:extLst>
          </p:cNvPr>
          <p:cNvSpPr>
            <a:spLocks noGrp="1"/>
          </p:cNvSpPr>
          <p:nvPr>
            <p:ph type="title"/>
          </p:nvPr>
        </p:nvSpPr>
        <p:spPr/>
        <p:txBody>
          <a:bodyPr/>
          <a:lstStyle/>
          <a:p>
            <a:r>
              <a:rPr lang="en-US" dirty="0"/>
              <a:t>Probability Distributions</a:t>
            </a:r>
          </a:p>
        </p:txBody>
      </p:sp>
      <p:pic>
        <p:nvPicPr>
          <p:cNvPr id="5" name="Picture 4">
            <a:extLst>
              <a:ext uri="{FF2B5EF4-FFF2-40B4-BE49-F238E27FC236}">
                <a16:creationId xmlns:a16="http://schemas.microsoft.com/office/drawing/2014/main" id="{DB836139-5D6B-1834-5B19-69F5E27C0110}"/>
              </a:ext>
            </a:extLst>
          </p:cNvPr>
          <p:cNvPicPr>
            <a:picLocks noChangeAspect="1"/>
          </p:cNvPicPr>
          <p:nvPr/>
        </p:nvPicPr>
        <p:blipFill>
          <a:blip r:embed="rId2"/>
          <a:stretch>
            <a:fillRect/>
          </a:stretch>
        </p:blipFill>
        <p:spPr>
          <a:xfrm>
            <a:off x="5933559" y="775252"/>
            <a:ext cx="5204622" cy="5943600"/>
          </a:xfrm>
          <a:prstGeom prst="rect">
            <a:avLst/>
          </a:prstGeom>
        </p:spPr>
      </p:pic>
      <p:sp>
        <p:nvSpPr>
          <p:cNvPr id="8" name="TextBox 7">
            <a:extLst>
              <a:ext uri="{FF2B5EF4-FFF2-40B4-BE49-F238E27FC236}">
                <a16:creationId xmlns:a16="http://schemas.microsoft.com/office/drawing/2014/main" id="{885C4E37-6BCF-EE95-A1B1-8ABC85F2507B}"/>
              </a:ext>
            </a:extLst>
          </p:cNvPr>
          <p:cNvSpPr txBox="1"/>
          <p:nvPr/>
        </p:nvSpPr>
        <p:spPr>
          <a:xfrm>
            <a:off x="720587" y="1544742"/>
            <a:ext cx="6192078" cy="461665"/>
          </a:xfrm>
          <a:prstGeom prst="rect">
            <a:avLst/>
          </a:prstGeom>
          <a:noFill/>
        </p:spPr>
        <p:txBody>
          <a:bodyPr wrap="square">
            <a:spAutoFit/>
          </a:bodyPr>
          <a:lstStyle/>
          <a:p>
            <a:r>
              <a:rPr lang="en-US" sz="2400" b="1" dirty="0">
                <a:hlinkClick r:id="rId3"/>
              </a:rPr>
              <a:t>https://</a:t>
            </a:r>
            <a:r>
              <a:rPr lang="en-US" sz="2400" b="1" dirty="0" err="1">
                <a:hlinkClick r:id="rId3"/>
              </a:rPr>
              <a:t>www.rpubs.com</a:t>
            </a:r>
            <a:r>
              <a:rPr lang="en-US" sz="2400" b="1" dirty="0">
                <a:hlinkClick r:id="rId3"/>
              </a:rPr>
              <a:t>/jpv7311/DDP</a:t>
            </a:r>
            <a:endParaRPr lang="en-US" sz="2400" b="1" dirty="0"/>
          </a:p>
        </p:txBody>
      </p:sp>
      <p:sp>
        <p:nvSpPr>
          <p:cNvPr id="10" name="TextBox 9">
            <a:extLst>
              <a:ext uri="{FF2B5EF4-FFF2-40B4-BE49-F238E27FC236}">
                <a16:creationId xmlns:a16="http://schemas.microsoft.com/office/drawing/2014/main" id="{33F3CB26-5BBB-21D4-1439-537CF489EBE8}"/>
              </a:ext>
            </a:extLst>
          </p:cNvPr>
          <p:cNvSpPr txBox="1"/>
          <p:nvPr/>
        </p:nvSpPr>
        <p:spPr>
          <a:xfrm>
            <a:off x="720587" y="3537783"/>
            <a:ext cx="6192078" cy="461665"/>
          </a:xfrm>
          <a:prstGeom prst="rect">
            <a:avLst/>
          </a:prstGeom>
          <a:noFill/>
        </p:spPr>
        <p:txBody>
          <a:bodyPr wrap="square">
            <a:spAutoFit/>
          </a:bodyPr>
          <a:lstStyle/>
          <a:p>
            <a:r>
              <a:rPr lang="en-US" sz="2400" b="1" dirty="0">
                <a:hlinkClick r:id="rId4"/>
              </a:rPr>
              <a:t>https://</a:t>
            </a:r>
            <a:r>
              <a:rPr lang="en-US" sz="2400" b="1" dirty="0" err="1">
                <a:hlinkClick r:id="rId4"/>
              </a:rPr>
              <a:t>bcdudek.net</a:t>
            </a:r>
            <a:r>
              <a:rPr lang="en-US" sz="2400" b="1" dirty="0">
                <a:hlinkClick r:id="rId4"/>
              </a:rPr>
              <a:t>/</a:t>
            </a:r>
            <a:r>
              <a:rPr lang="en-US" sz="2400" b="1" dirty="0" err="1">
                <a:hlinkClick r:id="rId4"/>
              </a:rPr>
              <a:t>stdnormal</a:t>
            </a:r>
            <a:r>
              <a:rPr lang="en-US" sz="2400" b="1" dirty="0">
                <a:hlinkClick r:id="rId4"/>
              </a:rPr>
              <a:t>/</a:t>
            </a:r>
            <a:endParaRPr lang="en-US" sz="2400" b="1" dirty="0"/>
          </a:p>
        </p:txBody>
      </p:sp>
      <p:sp>
        <p:nvSpPr>
          <p:cNvPr id="12" name="TextBox 11">
            <a:extLst>
              <a:ext uri="{FF2B5EF4-FFF2-40B4-BE49-F238E27FC236}">
                <a16:creationId xmlns:a16="http://schemas.microsoft.com/office/drawing/2014/main" id="{9B38378E-148A-3970-63C9-75BECD670E6F}"/>
              </a:ext>
            </a:extLst>
          </p:cNvPr>
          <p:cNvSpPr txBox="1"/>
          <p:nvPr/>
        </p:nvSpPr>
        <p:spPr>
          <a:xfrm>
            <a:off x="720587" y="5750003"/>
            <a:ext cx="6192078" cy="461665"/>
          </a:xfrm>
          <a:prstGeom prst="rect">
            <a:avLst/>
          </a:prstGeom>
          <a:noFill/>
        </p:spPr>
        <p:txBody>
          <a:bodyPr wrap="square">
            <a:spAutoFit/>
          </a:bodyPr>
          <a:lstStyle/>
          <a:p>
            <a:r>
              <a:rPr lang="en-US" sz="2400" b="1" dirty="0">
                <a:hlinkClick r:id="rId5"/>
              </a:rPr>
              <a:t>https://</a:t>
            </a:r>
            <a:r>
              <a:rPr lang="en-US" sz="2400" b="1" dirty="0" err="1">
                <a:hlinkClick r:id="rId5"/>
              </a:rPr>
              <a:t>bcdudek.net</a:t>
            </a:r>
            <a:r>
              <a:rPr lang="en-US" sz="2400" b="1" dirty="0">
                <a:hlinkClick r:id="rId5"/>
              </a:rPr>
              <a:t>/</a:t>
            </a:r>
            <a:r>
              <a:rPr lang="en-US" sz="2400" b="1" dirty="0" err="1">
                <a:hlinkClick r:id="rId5"/>
              </a:rPr>
              <a:t>chisq</a:t>
            </a:r>
            <a:r>
              <a:rPr lang="en-US" sz="2400" b="1" dirty="0">
                <a:hlinkClick r:id="rId5"/>
              </a:rPr>
              <a:t>/</a:t>
            </a:r>
            <a:endParaRPr lang="en-US" sz="2400" b="1" dirty="0"/>
          </a:p>
        </p:txBody>
      </p:sp>
    </p:spTree>
    <p:extLst>
      <p:ext uri="{BB962C8B-B14F-4D97-AF65-F5344CB8AC3E}">
        <p14:creationId xmlns:p14="http://schemas.microsoft.com/office/powerpoint/2010/main" val="832287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EF9091-1845-6FC3-3B4E-2EF8368CC17E}"/>
              </a:ext>
            </a:extLst>
          </p:cNvPr>
          <p:cNvSpPr>
            <a:spLocks noGrp="1"/>
          </p:cNvSpPr>
          <p:nvPr>
            <p:ph idx="1"/>
          </p:nvPr>
        </p:nvSpPr>
        <p:spPr>
          <a:xfrm>
            <a:off x="340660" y="1825625"/>
            <a:ext cx="11654116" cy="4351338"/>
          </a:xfrm>
        </p:spPr>
        <p:txBody>
          <a:bodyPr>
            <a:normAutofit/>
          </a:bodyPr>
          <a:lstStyle/>
          <a:p>
            <a:r>
              <a:rPr lang="en-US" sz="3600" dirty="0"/>
              <a:t>Stating a hypothesis</a:t>
            </a:r>
          </a:p>
          <a:p>
            <a:r>
              <a:rPr lang="en-US" sz="3600" dirty="0"/>
              <a:t>Collecting data</a:t>
            </a:r>
          </a:p>
          <a:p>
            <a:r>
              <a:rPr lang="en-US" sz="3600" dirty="0"/>
              <a:t>Computing a summary statistic</a:t>
            </a:r>
          </a:p>
          <a:p>
            <a:r>
              <a:rPr lang="en-US" sz="3600" strike="sngStrike" dirty="0"/>
              <a:t>Test hypothesis</a:t>
            </a:r>
          </a:p>
          <a:p>
            <a:r>
              <a:rPr lang="en-US" sz="3600" dirty="0">
                <a:solidFill>
                  <a:schemeClr val="accent4"/>
                </a:solidFill>
              </a:rPr>
              <a:t>Test/infer how frequently we would observe our data by chance alone if the </a:t>
            </a:r>
            <a:r>
              <a:rPr lang="en-US" sz="3600" b="1" dirty="0">
                <a:solidFill>
                  <a:schemeClr val="accent4"/>
                </a:solidFill>
              </a:rPr>
              <a:t>NULL </a:t>
            </a:r>
            <a:r>
              <a:rPr lang="en-US" sz="3600" dirty="0">
                <a:solidFill>
                  <a:schemeClr val="accent4"/>
                </a:solidFill>
              </a:rPr>
              <a:t>hypothesis was true</a:t>
            </a:r>
          </a:p>
        </p:txBody>
      </p:sp>
      <p:sp>
        <p:nvSpPr>
          <p:cNvPr id="3" name="Title 2">
            <a:extLst>
              <a:ext uri="{FF2B5EF4-FFF2-40B4-BE49-F238E27FC236}">
                <a16:creationId xmlns:a16="http://schemas.microsoft.com/office/drawing/2014/main" id="{4AE8FA59-8F82-FE1E-1C48-DACB5617F155}"/>
              </a:ext>
            </a:extLst>
          </p:cNvPr>
          <p:cNvSpPr>
            <a:spLocks noGrp="1"/>
          </p:cNvSpPr>
          <p:nvPr>
            <p:ph type="title"/>
          </p:nvPr>
        </p:nvSpPr>
        <p:spPr/>
        <p:txBody>
          <a:bodyPr/>
          <a:lstStyle/>
          <a:p>
            <a:r>
              <a:rPr lang="en-US" dirty="0"/>
              <a:t>Frequentist Approach</a:t>
            </a:r>
          </a:p>
        </p:txBody>
      </p:sp>
    </p:spTree>
    <p:extLst>
      <p:ext uri="{BB962C8B-B14F-4D97-AF65-F5344CB8AC3E}">
        <p14:creationId xmlns:p14="http://schemas.microsoft.com/office/powerpoint/2010/main" val="31292140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E124A0-A61F-D16A-D9A8-D32E21868589}"/>
              </a:ext>
            </a:extLst>
          </p:cNvPr>
          <p:cNvSpPr>
            <a:spLocks noGrp="1"/>
          </p:cNvSpPr>
          <p:nvPr>
            <p:ph type="title"/>
          </p:nvPr>
        </p:nvSpPr>
        <p:spPr>
          <a:xfrm>
            <a:off x="58270" y="0"/>
            <a:ext cx="12075460" cy="801895"/>
          </a:xfrm>
        </p:spPr>
        <p:txBody>
          <a:bodyPr/>
          <a:lstStyle/>
          <a:p>
            <a:r>
              <a:rPr lang="en-US" sz="3600" dirty="0"/>
              <a:t>Frequentist hypothesis testing, statistical  errors, and power</a:t>
            </a:r>
          </a:p>
        </p:txBody>
      </p:sp>
      <p:pic>
        <p:nvPicPr>
          <p:cNvPr id="5" name="Picture 4">
            <a:extLst>
              <a:ext uri="{FF2B5EF4-FFF2-40B4-BE49-F238E27FC236}">
                <a16:creationId xmlns:a16="http://schemas.microsoft.com/office/drawing/2014/main" id="{1C633579-AE33-006D-E7B0-C356B66DF41C}"/>
              </a:ext>
            </a:extLst>
          </p:cNvPr>
          <p:cNvPicPr>
            <a:picLocks noChangeAspect="1"/>
          </p:cNvPicPr>
          <p:nvPr/>
        </p:nvPicPr>
        <p:blipFill>
          <a:blip r:embed="rId2"/>
          <a:stretch>
            <a:fillRect/>
          </a:stretch>
        </p:blipFill>
        <p:spPr>
          <a:xfrm>
            <a:off x="372437" y="1977457"/>
            <a:ext cx="11447125" cy="2903085"/>
          </a:xfrm>
          <a:prstGeom prst="rect">
            <a:avLst/>
          </a:prstGeom>
        </p:spPr>
      </p:pic>
    </p:spTree>
    <p:extLst>
      <p:ext uri="{BB962C8B-B14F-4D97-AF65-F5344CB8AC3E}">
        <p14:creationId xmlns:p14="http://schemas.microsoft.com/office/powerpoint/2010/main" val="13630645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E124A0-A61F-D16A-D9A8-D32E21868589}"/>
              </a:ext>
            </a:extLst>
          </p:cNvPr>
          <p:cNvSpPr>
            <a:spLocks noGrp="1"/>
          </p:cNvSpPr>
          <p:nvPr>
            <p:ph type="title"/>
          </p:nvPr>
        </p:nvSpPr>
        <p:spPr>
          <a:xfrm>
            <a:off x="58270" y="0"/>
            <a:ext cx="12075460" cy="801895"/>
          </a:xfrm>
        </p:spPr>
        <p:txBody>
          <a:bodyPr/>
          <a:lstStyle/>
          <a:p>
            <a:r>
              <a:rPr lang="en-US" sz="3600" dirty="0"/>
              <a:t>Frequentist hypothesis testing, statistical  errors, and power</a:t>
            </a:r>
          </a:p>
        </p:txBody>
      </p:sp>
      <p:pic>
        <p:nvPicPr>
          <p:cNvPr id="2" name="Picture 1">
            <a:extLst>
              <a:ext uri="{FF2B5EF4-FFF2-40B4-BE49-F238E27FC236}">
                <a16:creationId xmlns:a16="http://schemas.microsoft.com/office/drawing/2014/main" id="{E48A3C6D-BEC5-5C35-4000-16D491474867}"/>
              </a:ext>
            </a:extLst>
          </p:cNvPr>
          <p:cNvPicPr>
            <a:picLocks noChangeAspect="1"/>
          </p:cNvPicPr>
          <p:nvPr/>
        </p:nvPicPr>
        <p:blipFill>
          <a:blip r:embed="rId2"/>
          <a:stretch>
            <a:fillRect/>
          </a:stretch>
        </p:blipFill>
        <p:spPr>
          <a:xfrm>
            <a:off x="2113722" y="1023927"/>
            <a:ext cx="7964556" cy="5516733"/>
          </a:xfrm>
          <a:prstGeom prst="rect">
            <a:avLst/>
          </a:prstGeom>
        </p:spPr>
      </p:pic>
    </p:spTree>
    <p:extLst>
      <p:ext uri="{BB962C8B-B14F-4D97-AF65-F5344CB8AC3E}">
        <p14:creationId xmlns:p14="http://schemas.microsoft.com/office/powerpoint/2010/main" val="39749121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7A9E17A-2DA0-5810-1EA7-BCAAFB95278E}"/>
              </a:ext>
            </a:extLst>
          </p:cNvPr>
          <p:cNvSpPr>
            <a:spLocks noGrp="1"/>
          </p:cNvSpPr>
          <p:nvPr>
            <p:ph idx="1"/>
          </p:nvPr>
        </p:nvSpPr>
        <p:spPr>
          <a:xfrm>
            <a:off x="58270" y="801895"/>
            <a:ext cx="10125021" cy="4351338"/>
          </a:xfrm>
        </p:spPr>
        <p:txBody>
          <a:bodyPr/>
          <a:lstStyle/>
          <a:p>
            <a:r>
              <a:rPr lang="en-US" dirty="0">
                <a:hlinkClick r:id="rId2"/>
              </a:rPr>
              <a:t>https://gallery.shinyapps.io/</a:t>
            </a:r>
            <a:r>
              <a:rPr lang="en-US" dirty="0" err="1">
                <a:hlinkClick r:id="rId2"/>
              </a:rPr>
              <a:t>dist_calc</a:t>
            </a:r>
            <a:r>
              <a:rPr lang="en-US" dirty="0">
                <a:hlinkClick r:id="rId2"/>
              </a:rPr>
              <a:t>/</a:t>
            </a:r>
            <a:endParaRPr lang="en-US" dirty="0"/>
          </a:p>
        </p:txBody>
      </p:sp>
      <p:sp>
        <p:nvSpPr>
          <p:cNvPr id="3" name="Title 2">
            <a:extLst>
              <a:ext uri="{FF2B5EF4-FFF2-40B4-BE49-F238E27FC236}">
                <a16:creationId xmlns:a16="http://schemas.microsoft.com/office/drawing/2014/main" id="{29E124A0-A61F-D16A-D9A8-D32E21868589}"/>
              </a:ext>
            </a:extLst>
          </p:cNvPr>
          <p:cNvSpPr>
            <a:spLocks noGrp="1"/>
          </p:cNvSpPr>
          <p:nvPr>
            <p:ph type="title"/>
          </p:nvPr>
        </p:nvSpPr>
        <p:spPr>
          <a:xfrm>
            <a:off x="58270" y="0"/>
            <a:ext cx="10027024" cy="801895"/>
          </a:xfrm>
        </p:spPr>
        <p:txBody>
          <a:bodyPr/>
          <a:lstStyle/>
          <a:p>
            <a:r>
              <a:rPr lang="en-US" dirty="0"/>
              <a:t>Probability Distributions for tests!</a:t>
            </a:r>
          </a:p>
        </p:txBody>
      </p:sp>
      <p:pic>
        <p:nvPicPr>
          <p:cNvPr id="2" name="Picture 1">
            <a:extLst>
              <a:ext uri="{FF2B5EF4-FFF2-40B4-BE49-F238E27FC236}">
                <a16:creationId xmlns:a16="http://schemas.microsoft.com/office/drawing/2014/main" id="{FBEBB253-2768-B2ED-24C3-FCC28CC20A6A}"/>
              </a:ext>
            </a:extLst>
          </p:cNvPr>
          <p:cNvPicPr>
            <a:picLocks noChangeAspect="1"/>
          </p:cNvPicPr>
          <p:nvPr/>
        </p:nvPicPr>
        <p:blipFill>
          <a:blip r:embed="rId3"/>
          <a:stretch>
            <a:fillRect/>
          </a:stretch>
        </p:blipFill>
        <p:spPr>
          <a:xfrm>
            <a:off x="708990" y="1704766"/>
            <a:ext cx="10533093" cy="4163079"/>
          </a:xfrm>
          <a:prstGeom prst="rect">
            <a:avLst/>
          </a:prstGeom>
        </p:spPr>
      </p:pic>
    </p:spTree>
    <p:extLst>
      <p:ext uri="{BB962C8B-B14F-4D97-AF65-F5344CB8AC3E}">
        <p14:creationId xmlns:p14="http://schemas.microsoft.com/office/powerpoint/2010/main" val="4134644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D56C6DF-BEAE-8E95-8A74-BBD55105829D}"/>
              </a:ext>
            </a:extLst>
          </p:cNvPr>
          <p:cNvSpPr>
            <a:spLocks noGrp="1"/>
          </p:cNvSpPr>
          <p:nvPr>
            <p:ph idx="1"/>
          </p:nvPr>
        </p:nvSpPr>
        <p:spPr>
          <a:xfrm>
            <a:off x="788504" y="4078806"/>
            <a:ext cx="10125021" cy="2336696"/>
          </a:xfrm>
        </p:spPr>
        <p:txBody>
          <a:bodyPr/>
          <a:lstStyle/>
          <a:p>
            <a:r>
              <a:rPr lang="en-US" b="1" dirty="0">
                <a:solidFill>
                  <a:schemeClr val="accent4"/>
                </a:solidFill>
              </a:rPr>
              <a:t>Precision-</a:t>
            </a:r>
            <a:r>
              <a:rPr lang="en-US" dirty="0"/>
              <a:t> repeated estimates give similar results</a:t>
            </a:r>
          </a:p>
          <a:p>
            <a:endParaRPr lang="en-US" dirty="0"/>
          </a:p>
          <a:p>
            <a:r>
              <a:rPr lang="en-US" b="1" dirty="0">
                <a:solidFill>
                  <a:schemeClr val="accent4"/>
                </a:solidFill>
              </a:rPr>
              <a:t>Accuracy</a:t>
            </a:r>
            <a:r>
              <a:rPr lang="en-US" dirty="0"/>
              <a:t> of an estimator is its tendency to yield  estimates near the true population parameter value.</a:t>
            </a:r>
          </a:p>
        </p:txBody>
      </p:sp>
      <p:sp>
        <p:nvSpPr>
          <p:cNvPr id="3" name="Title 2">
            <a:extLst>
              <a:ext uri="{FF2B5EF4-FFF2-40B4-BE49-F238E27FC236}">
                <a16:creationId xmlns:a16="http://schemas.microsoft.com/office/drawing/2014/main" id="{29E124A0-A61F-D16A-D9A8-D32E21868589}"/>
              </a:ext>
            </a:extLst>
          </p:cNvPr>
          <p:cNvSpPr>
            <a:spLocks noGrp="1"/>
          </p:cNvSpPr>
          <p:nvPr>
            <p:ph type="title"/>
          </p:nvPr>
        </p:nvSpPr>
        <p:spPr>
          <a:xfrm>
            <a:off x="58270" y="0"/>
            <a:ext cx="12465034" cy="1325563"/>
          </a:xfrm>
        </p:spPr>
        <p:txBody>
          <a:bodyPr/>
          <a:lstStyle/>
          <a:p>
            <a:r>
              <a:rPr lang="en-US" sz="3600" dirty="0"/>
              <a:t>Frequentist hypothesis testing, statistical  errors, and power</a:t>
            </a:r>
          </a:p>
        </p:txBody>
      </p:sp>
      <p:pic>
        <p:nvPicPr>
          <p:cNvPr id="4" name="Picture 3">
            <a:extLst>
              <a:ext uri="{FF2B5EF4-FFF2-40B4-BE49-F238E27FC236}">
                <a16:creationId xmlns:a16="http://schemas.microsoft.com/office/drawing/2014/main" id="{0FDC3BE8-951E-4B54-CF21-C8425F18CA33}"/>
              </a:ext>
            </a:extLst>
          </p:cNvPr>
          <p:cNvPicPr>
            <a:picLocks noChangeAspect="1"/>
          </p:cNvPicPr>
          <p:nvPr/>
        </p:nvPicPr>
        <p:blipFill>
          <a:blip r:embed="rId2"/>
          <a:stretch>
            <a:fillRect/>
          </a:stretch>
        </p:blipFill>
        <p:spPr>
          <a:xfrm>
            <a:off x="788504" y="910636"/>
            <a:ext cx="9727515" cy="2929631"/>
          </a:xfrm>
          <a:prstGeom prst="rect">
            <a:avLst/>
          </a:prstGeom>
        </p:spPr>
      </p:pic>
    </p:spTree>
    <p:extLst>
      <p:ext uri="{BB962C8B-B14F-4D97-AF65-F5344CB8AC3E}">
        <p14:creationId xmlns:p14="http://schemas.microsoft.com/office/powerpoint/2010/main" val="4291349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7D244D-16AC-5764-EB64-A53E09E8A60A}"/>
              </a:ext>
            </a:extLst>
          </p:cNvPr>
          <p:cNvSpPr>
            <a:spLocks noGrp="1"/>
          </p:cNvSpPr>
          <p:nvPr>
            <p:ph idx="1"/>
          </p:nvPr>
        </p:nvSpPr>
        <p:spPr/>
        <p:txBody>
          <a:bodyPr anchor="ctr">
            <a:normAutofit/>
          </a:bodyPr>
          <a:lstStyle/>
          <a:p>
            <a:r>
              <a:rPr lang="en-US" sz="3600" dirty="0"/>
              <a:t>Collecting data</a:t>
            </a:r>
          </a:p>
          <a:p>
            <a:r>
              <a:rPr lang="en-US" sz="3600" dirty="0"/>
              <a:t>Developing a mathematical model with parameters</a:t>
            </a:r>
          </a:p>
          <a:p>
            <a:r>
              <a:rPr lang="en-US" sz="3600" dirty="0"/>
              <a:t>Inputting raw data into the model</a:t>
            </a:r>
          </a:p>
          <a:p>
            <a:r>
              <a:rPr lang="en-US" sz="3600" dirty="0">
                <a:solidFill>
                  <a:schemeClr val="accent4"/>
                </a:solidFill>
              </a:rPr>
              <a:t>Computing the likelihood of the data for all possible parameter values</a:t>
            </a:r>
          </a:p>
        </p:txBody>
      </p:sp>
      <p:sp>
        <p:nvSpPr>
          <p:cNvPr id="3" name="Title 2">
            <a:extLst>
              <a:ext uri="{FF2B5EF4-FFF2-40B4-BE49-F238E27FC236}">
                <a16:creationId xmlns:a16="http://schemas.microsoft.com/office/drawing/2014/main" id="{95946F64-F1BF-6EEB-6C69-193ED5FD12F3}"/>
              </a:ext>
            </a:extLst>
          </p:cNvPr>
          <p:cNvSpPr>
            <a:spLocks noGrp="1"/>
          </p:cNvSpPr>
          <p:nvPr>
            <p:ph type="title"/>
          </p:nvPr>
        </p:nvSpPr>
        <p:spPr/>
        <p:txBody>
          <a:bodyPr/>
          <a:lstStyle/>
          <a:p>
            <a:r>
              <a:rPr lang="en-US" dirty="0"/>
              <a:t>Maximum Likelihood Approach</a:t>
            </a:r>
          </a:p>
        </p:txBody>
      </p:sp>
      <p:sp>
        <p:nvSpPr>
          <p:cNvPr id="5" name="TextBox 4">
            <a:extLst>
              <a:ext uri="{FF2B5EF4-FFF2-40B4-BE49-F238E27FC236}">
                <a16:creationId xmlns:a16="http://schemas.microsoft.com/office/drawing/2014/main" id="{65ED2E0D-C41C-23B6-76DF-3DAA399F4791}"/>
              </a:ext>
            </a:extLst>
          </p:cNvPr>
          <p:cNvSpPr txBox="1"/>
          <p:nvPr/>
        </p:nvSpPr>
        <p:spPr>
          <a:xfrm>
            <a:off x="2805646" y="5992297"/>
            <a:ext cx="6190128" cy="369332"/>
          </a:xfrm>
          <a:prstGeom prst="rect">
            <a:avLst/>
          </a:prstGeom>
          <a:noFill/>
        </p:spPr>
        <p:txBody>
          <a:bodyPr wrap="square">
            <a:spAutoFit/>
          </a:bodyPr>
          <a:lstStyle/>
          <a:p>
            <a:pPr algn="ctr"/>
            <a:r>
              <a:rPr lang="en-US" b="1" dirty="0">
                <a:hlinkClick r:id="rId2"/>
              </a:rPr>
              <a:t>https://</a:t>
            </a:r>
            <a:r>
              <a:rPr lang="en-US" b="1" dirty="0" err="1">
                <a:hlinkClick r:id="rId2"/>
              </a:rPr>
              <a:t>www.youtube.com</a:t>
            </a:r>
            <a:r>
              <a:rPr lang="en-US" b="1" dirty="0">
                <a:hlinkClick r:id="rId2"/>
              </a:rPr>
              <a:t>/</a:t>
            </a:r>
            <a:r>
              <a:rPr lang="en-US" b="1" dirty="0" err="1">
                <a:hlinkClick r:id="rId2"/>
              </a:rPr>
              <a:t>watch?v</a:t>
            </a:r>
            <a:r>
              <a:rPr lang="en-US" b="1" dirty="0">
                <a:hlinkClick r:id="rId2"/>
              </a:rPr>
              <a:t>=93fPFOf547Q</a:t>
            </a:r>
            <a:endParaRPr lang="en-US" b="1" dirty="0"/>
          </a:p>
        </p:txBody>
      </p:sp>
    </p:spTree>
    <p:extLst>
      <p:ext uri="{BB962C8B-B14F-4D97-AF65-F5344CB8AC3E}">
        <p14:creationId xmlns:p14="http://schemas.microsoft.com/office/powerpoint/2010/main" val="10388669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946F64-F1BF-6EEB-6C69-193ED5FD12F3}"/>
              </a:ext>
            </a:extLst>
          </p:cNvPr>
          <p:cNvSpPr>
            <a:spLocks noGrp="1"/>
          </p:cNvSpPr>
          <p:nvPr>
            <p:ph type="title"/>
          </p:nvPr>
        </p:nvSpPr>
        <p:spPr/>
        <p:txBody>
          <a:bodyPr/>
          <a:lstStyle/>
          <a:p>
            <a:r>
              <a:rPr lang="en-US" dirty="0"/>
              <a:t>Maximum Likelihood Approach</a:t>
            </a:r>
          </a:p>
        </p:txBody>
      </p:sp>
      <p:pic>
        <p:nvPicPr>
          <p:cNvPr id="3074" name="Picture 2">
            <a:extLst>
              <a:ext uri="{FF2B5EF4-FFF2-40B4-BE49-F238E27FC236}">
                <a16:creationId xmlns:a16="http://schemas.microsoft.com/office/drawing/2014/main" id="{C9565C58-04F4-5C39-07E0-E084BDCFBD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735" y="888999"/>
            <a:ext cx="8590430" cy="5726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1490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7D244D-16AC-5764-EB64-A53E09E8A60A}"/>
              </a:ext>
            </a:extLst>
          </p:cNvPr>
          <p:cNvSpPr>
            <a:spLocks noGrp="1"/>
          </p:cNvSpPr>
          <p:nvPr>
            <p:ph idx="1"/>
          </p:nvPr>
        </p:nvSpPr>
        <p:spPr/>
        <p:txBody>
          <a:bodyPr anchor="ctr">
            <a:normAutofit/>
          </a:bodyPr>
          <a:lstStyle/>
          <a:p>
            <a:r>
              <a:rPr lang="en-US" sz="3600" dirty="0"/>
              <a:t>In can incorporate prior information to compute a probability estimate</a:t>
            </a:r>
          </a:p>
          <a:p>
            <a:r>
              <a:rPr lang="en-US" sz="3600" dirty="0"/>
              <a:t>It directly yields the probability of the hypothesis being true</a:t>
            </a:r>
          </a:p>
          <a:p>
            <a:pPr lvl="1"/>
            <a:r>
              <a:rPr lang="en-US" sz="3200" dirty="0"/>
              <a:t>Posterior Probability</a:t>
            </a:r>
          </a:p>
        </p:txBody>
      </p:sp>
      <p:sp>
        <p:nvSpPr>
          <p:cNvPr id="3" name="Title 2">
            <a:extLst>
              <a:ext uri="{FF2B5EF4-FFF2-40B4-BE49-F238E27FC236}">
                <a16:creationId xmlns:a16="http://schemas.microsoft.com/office/drawing/2014/main" id="{95946F64-F1BF-6EEB-6C69-193ED5FD12F3}"/>
              </a:ext>
            </a:extLst>
          </p:cNvPr>
          <p:cNvSpPr>
            <a:spLocks noGrp="1"/>
          </p:cNvSpPr>
          <p:nvPr>
            <p:ph type="title"/>
          </p:nvPr>
        </p:nvSpPr>
        <p:spPr/>
        <p:txBody>
          <a:bodyPr/>
          <a:lstStyle/>
          <a:p>
            <a:r>
              <a:rPr lang="en-US" dirty="0"/>
              <a:t>Bayesian Approach</a:t>
            </a:r>
          </a:p>
        </p:txBody>
      </p:sp>
    </p:spTree>
    <p:extLst>
      <p:ext uri="{BB962C8B-B14F-4D97-AF65-F5344CB8AC3E}">
        <p14:creationId xmlns:p14="http://schemas.microsoft.com/office/powerpoint/2010/main" val="14416799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312B201B-BACD-ACC6-89D9-6F9F768BAB11}"/>
                  </a:ext>
                </a:extLst>
              </p:cNvPr>
              <p:cNvSpPr>
                <a:spLocks noGrp="1"/>
              </p:cNvSpPr>
              <p:nvPr>
                <p:ph idx="1"/>
              </p:nvPr>
            </p:nvSpPr>
            <p:spPr>
              <a:xfrm>
                <a:off x="58270" y="1825625"/>
                <a:ext cx="12070977" cy="4351338"/>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sz="8000" b="0" i="1" smtClean="0">
                          <a:latin typeface="Cambria Math" panose="02040503050406030204" pitchFamily="18" charset="0"/>
                        </a:rPr>
                        <m:t>𝑃</m:t>
                      </m:r>
                      <m:d>
                        <m:dPr>
                          <m:ctrlPr>
                            <a:rPr lang="en-US" sz="8000" b="0" i="1" smtClean="0">
                              <a:latin typeface="Cambria Math" panose="02040503050406030204" pitchFamily="18" charset="0"/>
                            </a:rPr>
                          </m:ctrlPr>
                        </m:dPr>
                        <m:e>
                          <m:r>
                            <a:rPr lang="en-US" sz="8000" b="0" i="1" smtClean="0">
                              <a:latin typeface="Cambria Math" panose="02040503050406030204" pitchFamily="18" charset="0"/>
                            </a:rPr>
                            <m:t>𝐴</m:t>
                          </m:r>
                          <m:r>
                            <a:rPr lang="en-US" sz="8000" b="0" i="1" smtClean="0">
                              <a:latin typeface="Cambria Math" panose="02040503050406030204" pitchFamily="18" charset="0"/>
                            </a:rPr>
                            <m:t> | </m:t>
                          </m:r>
                          <m:r>
                            <a:rPr lang="en-US" sz="8000" b="0" i="1" smtClean="0">
                              <a:latin typeface="Cambria Math" panose="02040503050406030204" pitchFamily="18" charset="0"/>
                            </a:rPr>
                            <m:t>𝐵</m:t>
                          </m:r>
                        </m:e>
                      </m:d>
                      <m:r>
                        <a:rPr lang="en-US" sz="8000" b="0" i="1" smtClean="0">
                          <a:latin typeface="Cambria Math" panose="02040503050406030204" pitchFamily="18" charset="0"/>
                        </a:rPr>
                        <m:t>= </m:t>
                      </m:r>
                      <m:f>
                        <m:fPr>
                          <m:ctrlPr>
                            <a:rPr lang="en-US" sz="8000" b="0" i="1" smtClean="0">
                              <a:latin typeface="Cambria Math" panose="02040503050406030204" pitchFamily="18" charset="0"/>
                            </a:rPr>
                          </m:ctrlPr>
                        </m:fPr>
                        <m:num>
                          <m:r>
                            <a:rPr lang="en-US" sz="8000" b="0" i="1" smtClean="0">
                              <a:latin typeface="Cambria Math" panose="02040503050406030204" pitchFamily="18" charset="0"/>
                            </a:rPr>
                            <m:t>𝑃</m:t>
                          </m:r>
                          <m:d>
                            <m:dPr>
                              <m:ctrlPr>
                                <a:rPr lang="en-US" sz="8000" b="0" i="1" smtClean="0">
                                  <a:latin typeface="Cambria Math" panose="02040503050406030204" pitchFamily="18" charset="0"/>
                                </a:rPr>
                              </m:ctrlPr>
                            </m:dPr>
                            <m:e>
                              <m:r>
                                <a:rPr lang="en-US" sz="8000" b="0" i="1" smtClean="0">
                                  <a:latin typeface="Cambria Math" panose="02040503050406030204" pitchFamily="18" charset="0"/>
                                </a:rPr>
                                <m:t>𝐵</m:t>
                              </m:r>
                              <m:r>
                                <a:rPr lang="en-US" sz="8000" b="0" i="1" smtClean="0">
                                  <a:latin typeface="Cambria Math" panose="02040503050406030204" pitchFamily="18" charset="0"/>
                                </a:rPr>
                                <m:t>|</m:t>
                              </m:r>
                              <m:r>
                                <a:rPr lang="en-US" sz="8000" b="0" i="1" smtClean="0">
                                  <a:latin typeface="Cambria Math" panose="02040503050406030204" pitchFamily="18" charset="0"/>
                                </a:rPr>
                                <m:t>𝐴</m:t>
                              </m:r>
                            </m:e>
                          </m:d>
                          <m:r>
                            <a:rPr lang="en-US" sz="8000" b="0" i="1" smtClean="0">
                              <a:latin typeface="Cambria Math" panose="02040503050406030204" pitchFamily="18" charset="0"/>
                            </a:rPr>
                            <m:t>∗</m:t>
                          </m:r>
                          <m:r>
                            <a:rPr lang="en-US" sz="8000" b="0" i="1" smtClean="0">
                              <a:latin typeface="Cambria Math" panose="02040503050406030204" pitchFamily="18" charset="0"/>
                            </a:rPr>
                            <m:t>𝑃</m:t>
                          </m:r>
                          <m:d>
                            <m:dPr>
                              <m:ctrlPr>
                                <a:rPr lang="en-US" sz="8000" b="0" i="1" smtClean="0">
                                  <a:latin typeface="Cambria Math" panose="02040503050406030204" pitchFamily="18" charset="0"/>
                                </a:rPr>
                              </m:ctrlPr>
                            </m:dPr>
                            <m:e>
                              <m:r>
                                <a:rPr lang="en-US" sz="8000" b="0" i="1" smtClean="0">
                                  <a:latin typeface="Cambria Math" panose="02040503050406030204" pitchFamily="18" charset="0"/>
                                </a:rPr>
                                <m:t>𝐴</m:t>
                              </m:r>
                            </m:e>
                          </m:d>
                        </m:num>
                        <m:den>
                          <m:r>
                            <a:rPr lang="en-US" sz="8000" b="0" i="1" smtClean="0">
                              <a:latin typeface="Cambria Math" panose="02040503050406030204" pitchFamily="18" charset="0"/>
                            </a:rPr>
                            <m:t>𝑃</m:t>
                          </m:r>
                          <m:d>
                            <m:dPr>
                              <m:ctrlPr>
                                <a:rPr lang="en-US" sz="8000" b="0" i="1" smtClean="0">
                                  <a:latin typeface="Cambria Math" panose="02040503050406030204" pitchFamily="18" charset="0"/>
                                </a:rPr>
                              </m:ctrlPr>
                            </m:dPr>
                            <m:e>
                              <m:r>
                                <a:rPr lang="en-US" sz="8000" b="0" i="1" smtClean="0">
                                  <a:latin typeface="Cambria Math" panose="02040503050406030204" pitchFamily="18" charset="0"/>
                                </a:rPr>
                                <m:t>𝐵</m:t>
                              </m:r>
                            </m:e>
                          </m:d>
                        </m:den>
                      </m:f>
                    </m:oMath>
                  </m:oMathPara>
                </a14:m>
                <a:endParaRPr lang="en-US" sz="8000" dirty="0"/>
              </a:p>
            </p:txBody>
          </p:sp>
        </mc:Choice>
        <mc:Fallback>
          <p:sp>
            <p:nvSpPr>
              <p:cNvPr id="5" name="Content Placeholder 4">
                <a:extLst>
                  <a:ext uri="{FF2B5EF4-FFF2-40B4-BE49-F238E27FC236}">
                    <a16:creationId xmlns:a16="http://schemas.microsoft.com/office/drawing/2014/main" id="{312B201B-BACD-ACC6-89D9-6F9F768BAB11}"/>
                  </a:ext>
                </a:extLst>
              </p:cNvPr>
              <p:cNvSpPr>
                <a:spLocks noGrp="1" noRot="1" noChangeAspect="1" noMove="1" noResize="1" noEditPoints="1" noAdjustHandles="1" noChangeArrowheads="1" noChangeShapeType="1" noTextEdit="1"/>
              </p:cNvSpPr>
              <p:nvPr>
                <p:ph idx="1"/>
              </p:nvPr>
            </p:nvSpPr>
            <p:spPr>
              <a:xfrm>
                <a:off x="58270" y="1825625"/>
                <a:ext cx="12070977" cy="4351338"/>
              </a:xfrm>
              <a:blipFill>
                <a:blip r:embed="rId2"/>
                <a:stretch>
                  <a:fillRect l="-105" t="-4070"/>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95946F64-F1BF-6EEB-6C69-193ED5FD12F3}"/>
              </a:ext>
            </a:extLst>
          </p:cNvPr>
          <p:cNvSpPr>
            <a:spLocks noGrp="1"/>
          </p:cNvSpPr>
          <p:nvPr>
            <p:ph type="title"/>
          </p:nvPr>
        </p:nvSpPr>
        <p:spPr/>
        <p:txBody>
          <a:bodyPr/>
          <a:lstStyle/>
          <a:p>
            <a:r>
              <a:rPr lang="en-US" dirty="0"/>
              <a:t>Bayesian Approach</a:t>
            </a:r>
          </a:p>
        </p:txBody>
      </p:sp>
    </p:spTree>
    <p:extLst>
      <p:ext uri="{BB962C8B-B14F-4D97-AF65-F5344CB8AC3E}">
        <p14:creationId xmlns:p14="http://schemas.microsoft.com/office/powerpoint/2010/main" val="3120988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D3D80E5C-B031-BDC5-C05C-E587161F02DB}"/>
              </a:ext>
            </a:extLst>
          </p:cNvPr>
          <p:cNvSpPr>
            <a:spLocks noGrp="1"/>
          </p:cNvSpPr>
          <p:nvPr>
            <p:ph idx="1"/>
          </p:nvPr>
        </p:nvSpPr>
        <p:spPr>
          <a:xfrm>
            <a:off x="183777" y="1458071"/>
            <a:ext cx="11694458" cy="4754469"/>
          </a:xfrm>
        </p:spPr>
        <p:txBody>
          <a:bodyPr>
            <a:normAutofit lnSpcReduction="10000"/>
          </a:bodyPr>
          <a:lstStyle/>
          <a:p>
            <a:pPr marL="0" indent="0">
              <a:buNone/>
            </a:pPr>
            <a:r>
              <a:rPr lang="en-US" sz="3600" dirty="0"/>
              <a:t>He has a lot of extremely abstruse, in fact almost esoteric mathematics. Mathematics, incidentally, of a kind which I certainly do not claim to understand. I am not a mathematician at all. My way of reading Sewall Wright’s papers, which I think is perfectly defensible, is to examine the biological assumptions the man is making, and to read the conclusions he arrives at, and hope to goodness that what comes in between is correct. </a:t>
            </a:r>
          </a:p>
          <a:p>
            <a:pPr marL="0" indent="0">
              <a:buNone/>
            </a:pPr>
            <a:r>
              <a:rPr lang="en-US" sz="3600" dirty="0"/>
              <a:t>								 </a:t>
            </a:r>
          </a:p>
          <a:p>
            <a:pPr marL="0" indent="0" algn="r">
              <a:buNone/>
            </a:pPr>
            <a:r>
              <a:rPr lang="en-US" sz="3200" dirty="0"/>
              <a:t>Theodosius Dobzhansky</a:t>
            </a:r>
          </a:p>
        </p:txBody>
      </p:sp>
      <p:sp>
        <p:nvSpPr>
          <p:cNvPr id="8" name="Title 7">
            <a:extLst>
              <a:ext uri="{FF2B5EF4-FFF2-40B4-BE49-F238E27FC236}">
                <a16:creationId xmlns:a16="http://schemas.microsoft.com/office/drawing/2014/main" id="{9EF83C02-D750-8763-C86A-058CC6ACBEA8}"/>
              </a:ext>
            </a:extLst>
          </p:cNvPr>
          <p:cNvSpPr>
            <a:spLocks noGrp="1"/>
          </p:cNvSpPr>
          <p:nvPr>
            <p:ph type="title"/>
          </p:nvPr>
        </p:nvSpPr>
        <p:spPr/>
        <p:txBody>
          <a:bodyPr/>
          <a:lstStyle/>
          <a:p>
            <a:r>
              <a:rPr lang="en-US" dirty="0"/>
              <a:t>Motivational quote</a:t>
            </a:r>
          </a:p>
        </p:txBody>
      </p:sp>
    </p:spTree>
    <p:extLst>
      <p:ext uri="{BB962C8B-B14F-4D97-AF65-F5344CB8AC3E}">
        <p14:creationId xmlns:p14="http://schemas.microsoft.com/office/powerpoint/2010/main" val="29616735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312B201B-BACD-ACC6-89D9-6F9F768BAB11}"/>
                  </a:ext>
                </a:extLst>
              </p:cNvPr>
              <p:cNvSpPr>
                <a:spLocks noGrp="1"/>
              </p:cNvSpPr>
              <p:nvPr>
                <p:ph idx="1"/>
              </p:nvPr>
            </p:nvSpPr>
            <p:spPr>
              <a:xfrm>
                <a:off x="58270" y="1825625"/>
                <a:ext cx="12070977" cy="4351338"/>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sz="8000" b="0" i="1" smtClean="0">
                          <a:latin typeface="Cambria Math" panose="02040503050406030204" pitchFamily="18" charset="0"/>
                        </a:rPr>
                        <m:t>𝑃</m:t>
                      </m:r>
                      <m:d>
                        <m:dPr>
                          <m:ctrlPr>
                            <a:rPr lang="en-US" sz="8000" b="0" i="1" smtClean="0">
                              <a:latin typeface="Cambria Math" panose="02040503050406030204" pitchFamily="18" charset="0"/>
                            </a:rPr>
                          </m:ctrlPr>
                        </m:dPr>
                        <m:e>
                          <m:r>
                            <a:rPr lang="en-US" sz="8000" b="0" i="1" smtClean="0">
                              <a:latin typeface="Cambria Math" panose="02040503050406030204" pitchFamily="18" charset="0"/>
                            </a:rPr>
                            <m:t>𝐻</m:t>
                          </m:r>
                          <m:r>
                            <a:rPr lang="en-US" sz="8000" b="0" i="1" smtClean="0">
                              <a:latin typeface="Cambria Math" panose="02040503050406030204" pitchFamily="18" charset="0"/>
                            </a:rPr>
                            <m:t> | </m:t>
                          </m:r>
                          <m:r>
                            <a:rPr lang="en-US" sz="8000" b="0" i="1" smtClean="0">
                              <a:latin typeface="Cambria Math" panose="02040503050406030204" pitchFamily="18" charset="0"/>
                            </a:rPr>
                            <m:t>𝐸</m:t>
                          </m:r>
                        </m:e>
                      </m:d>
                      <m:r>
                        <a:rPr lang="en-US" sz="8000" b="0" i="1" smtClean="0">
                          <a:latin typeface="Cambria Math" panose="02040503050406030204" pitchFamily="18" charset="0"/>
                        </a:rPr>
                        <m:t>= </m:t>
                      </m:r>
                      <m:f>
                        <m:fPr>
                          <m:ctrlPr>
                            <a:rPr lang="en-US" sz="8000" b="0" i="1" smtClean="0">
                              <a:latin typeface="Cambria Math" panose="02040503050406030204" pitchFamily="18" charset="0"/>
                            </a:rPr>
                          </m:ctrlPr>
                        </m:fPr>
                        <m:num>
                          <m:r>
                            <a:rPr lang="en-US" sz="8000" b="0" i="1" smtClean="0">
                              <a:latin typeface="Cambria Math" panose="02040503050406030204" pitchFamily="18" charset="0"/>
                            </a:rPr>
                            <m:t>𝑃</m:t>
                          </m:r>
                          <m:d>
                            <m:dPr>
                              <m:ctrlPr>
                                <a:rPr lang="en-US" sz="8000" b="0" i="1" smtClean="0">
                                  <a:latin typeface="Cambria Math" panose="02040503050406030204" pitchFamily="18" charset="0"/>
                                </a:rPr>
                              </m:ctrlPr>
                            </m:dPr>
                            <m:e>
                              <m:r>
                                <a:rPr lang="en-US" sz="8000" b="0" i="1" smtClean="0">
                                  <a:latin typeface="Cambria Math" panose="02040503050406030204" pitchFamily="18" charset="0"/>
                                </a:rPr>
                                <m:t>𝐸</m:t>
                              </m:r>
                              <m:r>
                                <a:rPr lang="en-US" sz="8000" b="0" i="1" smtClean="0">
                                  <a:latin typeface="Cambria Math" panose="02040503050406030204" pitchFamily="18" charset="0"/>
                                </a:rPr>
                                <m:t>|</m:t>
                              </m:r>
                              <m:r>
                                <a:rPr lang="en-US" sz="8000" b="0" i="1" smtClean="0">
                                  <a:latin typeface="Cambria Math" panose="02040503050406030204" pitchFamily="18" charset="0"/>
                                </a:rPr>
                                <m:t>𝐻</m:t>
                              </m:r>
                            </m:e>
                          </m:d>
                          <m:r>
                            <a:rPr lang="en-US" sz="8000" b="0" i="1" smtClean="0">
                              <a:latin typeface="Cambria Math" panose="02040503050406030204" pitchFamily="18" charset="0"/>
                            </a:rPr>
                            <m:t>∗</m:t>
                          </m:r>
                          <m:r>
                            <a:rPr lang="en-US" sz="8000" b="0" i="1" smtClean="0">
                              <a:latin typeface="Cambria Math" panose="02040503050406030204" pitchFamily="18" charset="0"/>
                            </a:rPr>
                            <m:t>𝑃</m:t>
                          </m:r>
                          <m:d>
                            <m:dPr>
                              <m:ctrlPr>
                                <a:rPr lang="en-US" sz="8000" b="0" i="1" smtClean="0">
                                  <a:latin typeface="Cambria Math" panose="02040503050406030204" pitchFamily="18" charset="0"/>
                                </a:rPr>
                              </m:ctrlPr>
                            </m:dPr>
                            <m:e>
                              <m:r>
                                <a:rPr lang="en-US" sz="8000" b="0" i="1" smtClean="0">
                                  <a:latin typeface="Cambria Math" panose="02040503050406030204" pitchFamily="18" charset="0"/>
                                </a:rPr>
                                <m:t>𝐻</m:t>
                              </m:r>
                            </m:e>
                          </m:d>
                        </m:num>
                        <m:den>
                          <m:r>
                            <a:rPr lang="en-US" sz="8000" b="0" i="1" smtClean="0">
                              <a:latin typeface="Cambria Math" panose="02040503050406030204" pitchFamily="18" charset="0"/>
                            </a:rPr>
                            <m:t>𝑃</m:t>
                          </m:r>
                          <m:d>
                            <m:dPr>
                              <m:ctrlPr>
                                <a:rPr lang="en-US" sz="8000" b="0" i="1" smtClean="0">
                                  <a:latin typeface="Cambria Math" panose="02040503050406030204" pitchFamily="18" charset="0"/>
                                </a:rPr>
                              </m:ctrlPr>
                            </m:dPr>
                            <m:e>
                              <m:r>
                                <a:rPr lang="en-US" sz="8000" b="0" i="1" smtClean="0">
                                  <a:latin typeface="Cambria Math" panose="02040503050406030204" pitchFamily="18" charset="0"/>
                                </a:rPr>
                                <m:t>𝐸</m:t>
                              </m:r>
                            </m:e>
                          </m:d>
                        </m:den>
                      </m:f>
                    </m:oMath>
                  </m:oMathPara>
                </a14:m>
                <a:endParaRPr lang="en-US" sz="8000" dirty="0"/>
              </a:p>
            </p:txBody>
          </p:sp>
        </mc:Choice>
        <mc:Fallback>
          <p:sp>
            <p:nvSpPr>
              <p:cNvPr id="5" name="Content Placeholder 4">
                <a:extLst>
                  <a:ext uri="{FF2B5EF4-FFF2-40B4-BE49-F238E27FC236}">
                    <a16:creationId xmlns:a16="http://schemas.microsoft.com/office/drawing/2014/main" id="{312B201B-BACD-ACC6-89D9-6F9F768BAB11}"/>
                  </a:ext>
                </a:extLst>
              </p:cNvPr>
              <p:cNvSpPr>
                <a:spLocks noGrp="1" noRot="1" noChangeAspect="1" noMove="1" noResize="1" noEditPoints="1" noAdjustHandles="1" noChangeArrowheads="1" noChangeShapeType="1" noTextEdit="1"/>
              </p:cNvSpPr>
              <p:nvPr>
                <p:ph idx="1"/>
              </p:nvPr>
            </p:nvSpPr>
            <p:spPr>
              <a:xfrm>
                <a:off x="58270" y="1825625"/>
                <a:ext cx="12070977" cy="4351338"/>
              </a:xfrm>
              <a:blipFill>
                <a:blip r:embed="rId2"/>
                <a:stretch>
                  <a:fillRect l="-1471" t="-4070"/>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95946F64-F1BF-6EEB-6C69-193ED5FD12F3}"/>
              </a:ext>
            </a:extLst>
          </p:cNvPr>
          <p:cNvSpPr>
            <a:spLocks noGrp="1"/>
          </p:cNvSpPr>
          <p:nvPr>
            <p:ph type="title"/>
          </p:nvPr>
        </p:nvSpPr>
        <p:spPr/>
        <p:txBody>
          <a:bodyPr/>
          <a:lstStyle/>
          <a:p>
            <a:r>
              <a:rPr lang="en-US" dirty="0"/>
              <a:t>Bayesian Approach</a:t>
            </a:r>
          </a:p>
        </p:txBody>
      </p:sp>
      <p:sp>
        <p:nvSpPr>
          <p:cNvPr id="4" name="TextBox 3">
            <a:extLst>
              <a:ext uri="{FF2B5EF4-FFF2-40B4-BE49-F238E27FC236}">
                <a16:creationId xmlns:a16="http://schemas.microsoft.com/office/drawing/2014/main" id="{59B38A8A-3D37-5B17-8632-0E3BF44ACE2B}"/>
              </a:ext>
            </a:extLst>
          </p:cNvPr>
          <p:cNvSpPr txBox="1"/>
          <p:nvPr/>
        </p:nvSpPr>
        <p:spPr>
          <a:xfrm>
            <a:off x="2682688" y="6404393"/>
            <a:ext cx="6190128" cy="369332"/>
          </a:xfrm>
          <a:prstGeom prst="rect">
            <a:avLst/>
          </a:prstGeom>
          <a:noFill/>
        </p:spPr>
        <p:txBody>
          <a:bodyPr wrap="square">
            <a:spAutoFit/>
          </a:bodyPr>
          <a:lstStyle/>
          <a:p>
            <a:r>
              <a:rPr lang="en-US" dirty="0">
                <a:hlinkClick r:id="rId3"/>
              </a:rPr>
              <a:t>https://</a:t>
            </a:r>
            <a:r>
              <a:rPr lang="en-US" dirty="0" err="1">
                <a:hlinkClick r:id="rId3"/>
              </a:rPr>
              <a:t>www.youtube.com</a:t>
            </a:r>
            <a:r>
              <a:rPr lang="en-US" dirty="0">
                <a:hlinkClick r:id="rId3"/>
              </a:rPr>
              <a:t>/</a:t>
            </a:r>
            <a:r>
              <a:rPr lang="en-US" dirty="0" err="1">
                <a:hlinkClick r:id="rId3"/>
              </a:rPr>
              <a:t>watch?v</a:t>
            </a:r>
            <a:r>
              <a:rPr lang="en-US" dirty="0">
                <a:hlinkClick r:id="rId3"/>
              </a:rPr>
              <a:t>=HZGCoVF3YvM&amp;t=73s</a:t>
            </a:r>
            <a:endParaRPr lang="en-US" dirty="0"/>
          </a:p>
        </p:txBody>
      </p:sp>
    </p:spTree>
    <p:extLst>
      <p:ext uri="{BB962C8B-B14F-4D97-AF65-F5344CB8AC3E}">
        <p14:creationId xmlns:p14="http://schemas.microsoft.com/office/powerpoint/2010/main" val="10414863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946F64-F1BF-6EEB-6C69-193ED5FD12F3}"/>
              </a:ext>
            </a:extLst>
          </p:cNvPr>
          <p:cNvSpPr>
            <a:spLocks noGrp="1"/>
          </p:cNvSpPr>
          <p:nvPr>
            <p:ph type="title"/>
          </p:nvPr>
        </p:nvSpPr>
        <p:spPr/>
        <p:txBody>
          <a:bodyPr/>
          <a:lstStyle/>
          <a:p>
            <a:r>
              <a:rPr lang="en-US" dirty="0"/>
              <a:t>Bayesian Approach</a:t>
            </a:r>
          </a:p>
        </p:txBody>
      </p:sp>
      <p:pic>
        <p:nvPicPr>
          <p:cNvPr id="2" name="Picture 1">
            <a:extLst>
              <a:ext uri="{FF2B5EF4-FFF2-40B4-BE49-F238E27FC236}">
                <a16:creationId xmlns:a16="http://schemas.microsoft.com/office/drawing/2014/main" id="{27C81295-8E2D-F619-DDF6-C2075E22939B}"/>
              </a:ext>
            </a:extLst>
          </p:cNvPr>
          <p:cNvPicPr>
            <a:picLocks noChangeAspect="1"/>
          </p:cNvPicPr>
          <p:nvPr/>
        </p:nvPicPr>
        <p:blipFill rotWithShape="1">
          <a:blip r:embed="rId2"/>
          <a:srcRect t="2428"/>
          <a:stretch/>
        </p:blipFill>
        <p:spPr>
          <a:xfrm>
            <a:off x="699052" y="1013790"/>
            <a:ext cx="8902148" cy="5716119"/>
          </a:xfrm>
          <a:prstGeom prst="rect">
            <a:avLst/>
          </a:prstGeom>
        </p:spPr>
      </p:pic>
    </p:spTree>
    <p:extLst>
      <p:ext uri="{BB962C8B-B14F-4D97-AF65-F5344CB8AC3E}">
        <p14:creationId xmlns:p14="http://schemas.microsoft.com/office/powerpoint/2010/main" val="15921442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946F64-F1BF-6EEB-6C69-193ED5FD12F3}"/>
              </a:ext>
            </a:extLst>
          </p:cNvPr>
          <p:cNvSpPr>
            <a:spLocks noGrp="1"/>
          </p:cNvSpPr>
          <p:nvPr>
            <p:ph type="title"/>
          </p:nvPr>
        </p:nvSpPr>
        <p:spPr/>
        <p:txBody>
          <a:bodyPr/>
          <a:lstStyle/>
          <a:p>
            <a:r>
              <a:rPr lang="en-US" dirty="0"/>
              <a:t>Bayesian Approach</a:t>
            </a:r>
          </a:p>
        </p:txBody>
      </p:sp>
      <p:pic>
        <p:nvPicPr>
          <p:cNvPr id="5122" name="Picture 2" descr="Pesky?) Priors – Jim Grange">
            <a:extLst>
              <a:ext uri="{FF2B5EF4-FFF2-40B4-BE49-F238E27FC236}">
                <a16:creationId xmlns:a16="http://schemas.microsoft.com/office/drawing/2014/main" id="{23D7E6CC-A969-DF75-26E0-F59B080627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8379" y="878541"/>
            <a:ext cx="7175351" cy="597945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2724AB-9AFE-4059-FE6D-57B82C9D135A}"/>
              </a:ext>
            </a:extLst>
          </p:cNvPr>
          <p:cNvPicPr>
            <a:picLocks noChangeAspect="1"/>
          </p:cNvPicPr>
          <p:nvPr/>
        </p:nvPicPr>
        <p:blipFill>
          <a:blip r:embed="rId3"/>
          <a:stretch>
            <a:fillRect/>
          </a:stretch>
        </p:blipFill>
        <p:spPr>
          <a:xfrm>
            <a:off x="58270" y="866219"/>
            <a:ext cx="5291481" cy="5979459"/>
          </a:xfrm>
          <a:prstGeom prst="rect">
            <a:avLst/>
          </a:prstGeom>
        </p:spPr>
      </p:pic>
    </p:spTree>
    <p:extLst>
      <p:ext uri="{BB962C8B-B14F-4D97-AF65-F5344CB8AC3E}">
        <p14:creationId xmlns:p14="http://schemas.microsoft.com/office/powerpoint/2010/main" val="243847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A79A122-3F7F-F35B-542C-3200DDBCCB5E}"/>
              </a:ext>
            </a:extLst>
          </p:cNvPr>
          <p:cNvSpPr>
            <a:spLocks noGrp="1"/>
          </p:cNvSpPr>
          <p:nvPr>
            <p:ph idx="1"/>
          </p:nvPr>
        </p:nvSpPr>
        <p:spPr/>
        <p:txBody>
          <a:bodyPr>
            <a:normAutofit/>
          </a:bodyPr>
          <a:lstStyle/>
          <a:p>
            <a:r>
              <a:rPr lang="en-US" sz="4800" dirty="0"/>
              <a:t>Let’s define these two terms first:</a:t>
            </a:r>
          </a:p>
          <a:p>
            <a:pPr lvl="1"/>
            <a:endParaRPr lang="en-US" sz="4400" dirty="0"/>
          </a:p>
          <a:p>
            <a:pPr lvl="1"/>
            <a:r>
              <a:rPr lang="en-US" sz="4400" dirty="0"/>
              <a:t>Parameter</a:t>
            </a:r>
          </a:p>
          <a:p>
            <a:pPr lvl="1"/>
            <a:endParaRPr lang="en-US" sz="4400" dirty="0"/>
          </a:p>
          <a:p>
            <a:pPr lvl="1"/>
            <a:r>
              <a:rPr lang="en-US" sz="4400" dirty="0"/>
              <a:t>Statistic</a:t>
            </a:r>
          </a:p>
        </p:txBody>
      </p:sp>
      <p:sp>
        <p:nvSpPr>
          <p:cNvPr id="3" name="Title 2"/>
          <p:cNvSpPr>
            <a:spLocks noGrp="1"/>
          </p:cNvSpPr>
          <p:nvPr>
            <p:ph type="title"/>
          </p:nvPr>
        </p:nvSpPr>
        <p:spPr>
          <a:xfrm>
            <a:off x="0" y="0"/>
            <a:ext cx="10027024" cy="1325563"/>
          </a:xfrm>
        </p:spPr>
        <p:txBody>
          <a:bodyPr/>
          <a:lstStyle/>
          <a:p>
            <a:r>
              <a:rPr lang="en-US" sz="4400" dirty="0"/>
              <a:t>Statistical Paradigm Overview</a:t>
            </a:r>
          </a:p>
        </p:txBody>
      </p:sp>
    </p:spTree>
    <p:extLst>
      <p:ext uri="{BB962C8B-B14F-4D97-AF65-F5344CB8AC3E}">
        <p14:creationId xmlns:p14="http://schemas.microsoft.com/office/powerpoint/2010/main" val="599864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EF9091-1845-6FC3-3B4E-2EF8368CC17E}"/>
              </a:ext>
            </a:extLst>
          </p:cNvPr>
          <p:cNvSpPr>
            <a:spLocks noGrp="1"/>
          </p:cNvSpPr>
          <p:nvPr>
            <p:ph idx="1"/>
          </p:nvPr>
        </p:nvSpPr>
        <p:spPr>
          <a:xfrm>
            <a:off x="340660" y="1825625"/>
            <a:ext cx="11654116" cy="4351338"/>
          </a:xfrm>
        </p:spPr>
        <p:txBody>
          <a:bodyPr>
            <a:normAutofit/>
          </a:bodyPr>
          <a:lstStyle/>
          <a:p>
            <a:r>
              <a:rPr lang="en-US" sz="3600" dirty="0"/>
              <a:t>Stating a hypothesis</a:t>
            </a:r>
          </a:p>
          <a:p>
            <a:r>
              <a:rPr lang="en-US" sz="3600" dirty="0"/>
              <a:t>Collecting data</a:t>
            </a:r>
          </a:p>
          <a:p>
            <a:r>
              <a:rPr lang="en-US" sz="3600" dirty="0"/>
              <a:t>Computing a summary statistic</a:t>
            </a:r>
          </a:p>
          <a:p>
            <a:r>
              <a:rPr lang="en-US" sz="3600" dirty="0"/>
              <a:t>Test hypothesis</a:t>
            </a:r>
          </a:p>
        </p:txBody>
      </p:sp>
      <p:sp>
        <p:nvSpPr>
          <p:cNvPr id="3" name="Title 2">
            <a:extLst>
              <a:ext uri="{FF2B5EF4-FFF2-40B4-BE49-F238E27FC236}">
                <a16:creationId xmlns:a16="http://schemas.microsoft.com/office/drawing/2014/main" id="{4AE8FA59-8F82-FE1E-1C48-DACB5617F155}"/>
              </a:ext>
            </a:extLst>
          </p:cNvPr>
          <p:cNvSpPr>
            <a:spLocks noGrp="1"/>
          </p:cNvSpPr>
          <p:nvPr>
            <p:ph type="title"/>
          </p:nvPr>
        </p:nvSpPr>
        <p:spPr/>
        <p:txBody>
          <a:bodyPr/>
          <a:lstStyle/>
          <a:p>
            <a:r>
              <a:rPr lang="en-US" dirty="0"/>
              <a:t>Frequentist Approach</a:t>
            </a:r>
          </a:p>
        </p:txBody>
      </p:sp>
    </p:spTree>
    <p:extLst>
      <p:ext uri="{BB962C8B-B14F-4D97-AF65-F5344CB8AC3E}">
        <p14:creationId xmlns:p14="http://schemas.microsoft.com/office/powerpoint/2010/main" val="69594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EF9091-1845-6FC3-3B4E-2EF8368CC17E}"/>
              </a:ext>
            </a:extLst>
          </p:cNvPr>
          <p:cNvSpPr>
            <a:spLocks noGrp="1"/>
          </p:cNvSpPr>
          <p:nvPr>
            <p:ph idx="1"/>
          </p:nvPr>
        </p:nvSpPr>
        <p:spPr>
          <a:xfrm>
            <a:off x="340660" y="1825625"/>
            <a:ext cx="11654116" cy="4351338"/>
          </a:xfrm>
        </p:spPr>
        <p:txBody>
          <a:bodyPr>
            <a:normAutofit/>
          </a:bodyPr>
          <a:lstStyle/>
          <a:p>
            <a:r>
              <a:rPr lang="en-US" sz="3600" dirty="0"/>
              <a:t>Stating a hypothesis</a:t>
            </a:r>
          </a:p>
          <a:p>
            <a:r>
              <a:rPr lang="en-US" sz="3600" dirty="0"/>
              <a:t>Collecting data</a:t>
            </a:r>
          </a:p>
          <a:p>
            <a:r>
              <a:rPr lang="en-US" sz="3600" dirty="0"/>
              <a:t>Computing a summary statistic</a:t>
            </a:r>
          </a:p>
          <a:p>
            <a:r>
              <a:rPr lang="en-US" sz="3600" strike="sngStrike" dirty="0"/>
              <a:t>Test hypothesis</a:t>
            </a:r>
          </a:p>
          <a:p>
            <a:r>
              <a:rPr lang="en-US" sz="3600" dirty="0">
                <a:solidFill>
                  <a:schemeClr val="accent4"/>
                </a:solidFill>
              </a:rPr>
              <a:t>Test/infer how frequently we would observe our data by chance alone if the </a:t>
            </a:r>
            <a:r>
              <a:rPr lang="en-US" sz="3600" b="1" dirty="0">
                <a:solidFill>
                  <a:schemeClr val="accent4"/>
                </a:solidFill>
              </a:rPr>
              <a:t>NULL </a:t>
            </a:r>
            <a:r>
              <a:rPr lang="en-US" sz="3600" dirty="0">
                <a:solidFill>
                  <a:schemeClr val="accent4"/>
                </a:solidFill>
              </a:rPr>
              <a:t>hypothesis was true</a:t>
            </a:r>
          </a:p>
        </p:txBody>
      </p:sp>
      <p:sp>
        <p:nvSpPr>
          <p:cNvPr id="3" name="Title 2">
            <a:extLst>
              <a:ext uri="{FF2B5EF4-FFF2-40B4-BE49-F238E27FC236}">
                <a16:creationId xmlns:a16="http://schemas.microsoft.com/office/drawing/2014/main" id="{4AE8FA59-8F82-FE1E-1C48-DACB5617F155}"/>
              </a:ext>
            </a:extLst>
          </p:cNvPr>
          <p:cNvSpPr>
            <a:spLocks noGrp="1"/>
          </p:cNvSpPr>
          <p:nvPr>
            <p:ph type="title"/>
          </p:nvPr>
        </p:nvSpPr>
        <p:spPr/>
        <p:txBody>
          <a:bodyPr/>
          <a:lstStyle/>
          <a:p>
            <a:r>
              <a:rPr lang="en-US" dirty="0"/>
              <a:t>Frequentist Approach</a:t>
            </a:r>
          </a:p>
        </p:txBody>
      </p:sp>
    </p:spTree>
    <p:extLst>
      <p:ext uri="{BB962C8B-B14F-4D97-AF65-F5344CB8AC3E}">
        <p14:creationId xmlns:p14="http://schemas.microsoft.com/office/powerpoint/2010/main" val="30097714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7287AB4-E4CC-7DFB-02C4-C82BC0C26AA3}"/>
              </a:ext>
            </a:extLst>
          </p:cNvPr>
          <p:cNvSpPr>
            <a:spLocks noGrp="1"/>
          </p:cNvSpPr>
          <p:nvPr>
            <p:ph idx="1"/>
          </p:nvPr>
        </p:nvSpPr>
        <p:spPr>
          <a:xfrm>
            <a:off x="132522" y="931103"/>
            <a:ext cx="11718819" cy="5406943"/>
          </a:xfrm>
        </p:spPr>
        <p:txBody>
          <a:bodyPr>
            <a:normAutofit/>
          </a:bodyPr>
          <a:lstStyle/>
          <a:p>
            <a:r>
              <a:rPr lang="en-US" sz="3200" dirty="0"/>
              <a:t>The probability (P) of an event is the number of times the event will occur (a) divided by the total number of possible events (n): </a:t>
            </a:r>
          </a:p>
          <a:p>
            <a:pPr lvl="1"/>
            <a:r>
              <a:rPr lang="en-US" sz="2800" dirty="0"/>
              <a:t> P = a/n</a:t>
            </a:r>
          </a:p>
          <a:p>
            <a:r>
              <a:rPr lang="en-US" sz="3200" dirty="0"/>
              <a:t>The product rule states that the probability of two or more independent events occurring simultaneously is equal to the product of their individual probabilities.</a:t>
            </a:r>
          </a:p>
          <a:p>
            <a:endParaRPr lang="en-US" sz="3200" dirty="0"/>
          </a:p>
          <a:p>
            <a:r>
              <a:rPr lang="en-US" sz="3200" dirty="0"/>
              <a:t>The sum rule states that the probability of two or more mutually exclusive events occurring is equal to the sum of their individual probabilities</a:t>
            </a:r>
          </a:p>
        </p:txBody>
      </p:sp>
      <p:sp>
        <p:nvSpPr>
          <p:cNvPr id="3" name="Title 2">
            <a:extLst>
              <a:ext uri="{FF2B5EF4-FFF2-40B4-BE49-F238E27FC236}">
                <a16:creationId xmlns:a16="http://schemas.microsoft.com/office/drawing/2014/main" id="{E37D35E1-AD37-6596-CBF0-E2A8E61F45EA}"/>
              </a:ext>
            </a:extLst>
          </p:cNvPr>
          <p:cNvSpPr>
            <a:spLocks noGrp="1"/>
          </p:cNvSpPr>
          <p:nvPr>
            <p:ph type="title"/>
          </p:nvPr>
        </p:nvSpPr>
        <p:spPr/>
        <p:txBody>
          <a:bodyPr/>
          <a:lstStyle/>
          <a:p>
            <a:r>
              <a:rPr lang="en-US" dirty="0"/>
              <a:t>Probability</a:t>
            </a:r>
          </a:p>
        </p:txBody>
      </p:sp>
    </p:spTree>
    <p:extLst>
      <p:ext uri="{BB962C8B-B14F-4D97-AF65-F5344CB8AC3E}">
        <p14:creationId xmlns:p14="http://schemas.microsoft.com/office/powerpoint/2010/main" val="3237256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387B9C16-9988-FC0C-CCCA-59BEF56C52BF}"/>
                  </a:ext>
                </a:extLst>
              </p:cNvPr>
              <p:cNvSpPr>
                <a:spLocks noGrp="1"/>
              </p:cNvSpPr>
              <p:nvPr>
                <p:ph idx="1"/>
              </p:nvPr>
            </p:nvSpPr>
            <p:spPr>
              <a:xfrm>
                <a:off x="212035" y="1169643"/>
                <a:ext cx="10125021" cy="4351338"/>
              </a:xfrm>
            </p:spPr>
            <p:txBody>
              <a:bodyPr>
                <a:normAutofit/>
              </a:bodyPr>
              <a:lstStyle/>
              <a:p>
                <a:r>
                  <a:rPr lang="en-US" sz="3600" dirty="0"/>
                  <a:t>The product rule states that the probability of two or more independent events occurring simultaneously is equal to the product of their individual probabilities.</a:t>
                </a:r>
              </a:p>
              <a:p>
                <a:pPr lvl="1"/>
                <a14:m>
                  <m:oMath xmlns:m="http://schemas.openxmlformats.org/officeDocument/2006/math">
                    <m:r>
                      <a:rPr lang="en-US" sz="3200" i="1" smtClean="0">
                        <a:latin typeface="Cambria Math" panose="02040503050406030204" pitchFamily="18" charset="0"/>
                        <a:ea typeface="Cambria Math" panose="02040503050406030204" pitchFamily="18" charset="0"/>
                      </a:rPr>
                      <m:t>𝜌</m:t>
                    </m:r>
                    <m:d>
                      <m:dPr>
                        <m:ctrlPr>
                          <a:rPr lang="en-US" sz="3200" b="0" i="1" smtClean="0">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𝑋</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𝑌</m:t>
                        </m:r>
                      </m:e>
                    </m:d>
                    <m:r>
                      <a:rPr lang="en-US" sz="3200" b="0" i="1" smtClean="0">
                        <a:latin typeface="Cambria Math" panose="02040503050406030204" pitchFamily="18" charset="0"/>
                        <a:ea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𝜌</m:t>
                    </m:r>
                    <m:d>
                      <m:dPr>
                        <m:endChr m:val="|"/>
                        <m:ctrlPr>
                          <a:rPr lang="en-US" sz="3200" b="0" i="1" smtClean="0">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𝑌</m:t>
                        </m:r>
                      </m:e>
                    </m:d>
                    <m:r>
                      <a:rPr lang="en-US" sz="3200" b="0" i="1" smtClean="0">
                        <a:latin typeface="Cambria Math" panose="02040503050406030204" pitchFamily="18" charset="0"/>
                        <a:ea typeface="Cambria Math" panose="02040503050406030204" pitchFamily="18" charset="0"/>
                      </a:rPr>
                      <m:t>𝑋</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𝜌</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𝑋</m:t>
                    </m:r>
                    <m:r>
                      <a:rPr lang="en-US" sz="3200" b="0" i="1" smtClean="0">
                        <a:latin typeface="Cambria Math" panose="02040503050406030204" pitchFamily="18" charset="0"/>
                        <a:ea typeface="Cambria Math" panose="02040503050406030204" pitchFamily="18" charset="0"/>
                      </a:rPr>
                      <m:t>) </m:t>
                    </m:r>
                  </m:oMath>
                </a14:m>
                <a:endParaRPr lang="en-US" sz="3200" dirty="0"/>
              </a:p>
              <a:p>
                <a:endParaRPr lang="en-US" sz="3600" dirty="0"/>
              </a:p>
              <a:p>
                <a:pPr marL="0" indent="0">
                  <a:buNone/>
                </a:pPr>
                <a:endParaRPr lang="en-US" sz="3600" dirty="0"/>
              </a:p>
            </p:txBody>
          </p:sp>
        </mc:Choice>
        <mc:Fallback>
          <p:sp>
            <p:nvSpPr>
              <p:cNvPr id="6" name="Content Placeholder 5">
                <a:extLst>
                  <a:ext uri="{FF2B5EF4-FFF2-40B4-BE49-F238E27FC236}">
                    <a16:creationId xmlns:a16="http://schemas.microsoft.com/office/drawing/2014/main" id="{387B9C16-9988-FC0C-CCCA-59BEF56C52BF}"/>
                  </a:ext>
                </a:extLst>
              </p:cNvPr>
              <p:cNvSpPr>
                <a:spLocks noGrp="1" noRot="1" noChangeAspect="1" noMove="1" noResize="1" noEditPoints="1" noAdjustHandles="1" noChangeArrowheads="1" noChangeShapeType="1" noTextEdit="1"/>
              </p:cNvSpPr>
              <p:nvPr>
                <p:ph idx="1"/>
              </p:nvPr>
            </p:nvSpPr>
            <p:spPr>
              <a:xfrm>
                <a:off x="212035" y="1169643"/>
                <a:ext cx="10125021" cy="4351338"/>
              </a:xfrm>
              <a:blipFill>
                <a:blip r:embed="rId2"/>
                <a:stretch>
                  <a:fillRect l="-1627" t="-3790"/>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37D35E1-AD37-6596-CBF0-E2A8E61F45EA}"/>
              </a:ext>
            </a:extLst>
          </p:cNvPr>
          <p:cNvSpPr>
            <a:spLocks noGrp="1"/>
          </p:cNvSpPr>
          <p:nvPr>
            <p:ph type="title"/>
          </p:nvPr>
        </p:nvSpPr>
        <p:spPr/>
        <p:txBody>
          <a:bodyPr/>
          <a:lstStyle/>
          <a:p>
            <a:r>
              <a:rPr lang="en-US" dirty="0"/>
              <a:t>Product Rule</a:t>
            </a:r>
          </a:p>
        </p:txBody>
      </p:sp>
    </p:spTree>
    <p:extLst>
      <p:ext uri="{BB962C8B-B14F-4D97-AF65-F5344CB8AC3E}">
        <p14:creationId xmlns:p14="http://schemas.microsoft.com/office/powerpoint/2010/main" val="3022396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387B9C16-9988-FC0C-CCCA-59BEF56C52BF}"/>
                  </a:ext>
                </a:extLst>
              </p:cNvPr>
              <p:cNvSpPr>
                <a:spLocks noGrp="1"/>
              </p:cNvSpPr>
              <p:nvPr>
                <p:ph idx="1"/>
              </p:nvPr>
            </p:nvSpPr>
            <p:spPr>
              <a:xfrm>
                <a:off x="212035" y="1169643"/>
                <a:ext cx="10125021" cy="4351338"/>
              </a:xfrm>
            </p:spPr>
            <p:txBody>
              <a:bodyPr>
                <a:normAutofit/>
              </a:bodyPr>
              <a:lstStyle/>
              <a:p>
                <a:r>
                  <a:rPr lang="en-US" sz="4000" dirty="0"/>
                  <a:t>The sum rule states that the probability of two or more mutually exclusive events occurring is equal to the sum of their individual probabilities</a:t>
                </a:r>
              </a:p>
              <a:p>
                <a:pPr lvl="1"/>
                <a14:m>
                  <m:oMath xmlns:m="http://schemas.openxmlformats.org/officeDocument/2006/math">
                    <m:r>
                      <a:rPr lang="en-US" sz="3600" i="1" smtClean="0">
                        <a:latin typeface="Cambria Math" panose="02040503050406030204" pitchFamily="18" charset="0"/>
                        <a:ea typeface="Cambria Math" panose="02040503050406030204" pitchFamily="18" charset="0"/>
                      </a:rPr>
                      <m:t>𝜌</m:t>
                    </m:r>
                    <m:d>
                      <m:dPr>
                        <m:ctrlPr>
                          <a:rPr lang="en-US" sz="3600" i="1" smtClean="0">
                            <a:latin typeface="Cambria Math" panose="02040503050406030204" pitchFamily="18" charset="0"/>
                            <a:ea typeface="Cambria Math" panose="02040503050406030204" pitchFamily="18" charset="0"/>
                          </a:rPr>
                        </m:ctrlPr>
                      </m:dPr>
                      <m:e>
                        <m:r>
                          <a:rPr lang="en-US" sz="3600" b="0" i="1" smtClean="0">
                            <a:latin typeface="Cambria Math" panose="02040503050406030204" pitchFamily="18" charset="0"/>
                            <a:ea typeface="Cambria Math" panose="02040503050406030204" pitchFamily="18" charset="0"/>
                          </a:rPr>
                          <m:t>𝑋</m:t>
                        </m:r>
                      </m:e>
                    </m:d>
                    <m:r>
                      <a:rPr lang="en-US" sz="3600" b="0" i="1" smtClean="0">
                        <a:latin typeface="Cambria Math" panose="02040503050406030204" pitchFamily="18" charset="0"/>
                        <a:ea typeface="Cambria Math" panose="02040503050406030204" pitchFamily="18" charset="0"/>
                      </a:rPr>
                      <m:t>= </m:t>
                    </m:r>
                    <m:nary>
                      <m:naryPr>
                        <m:chr m:val="∑"/>
                        <m:supHide m:val="on"/>
                        <m:ctrlPr>
                          <a:rPr lang="en-US" sz="3600" b="0" i="1" smtClean="0">
                            <a:latin typeface="Cambria Math" panose="02040503050406030204" pitchFamily="18" charset="0"/>
                            <a:ea typeface="Cambria Math" panose="02040503050406030204" pitchFamily="18" charset="0"/>
                          </a:rPr>
                        </m:ctrlPr>
                      </m:naryPr>
                      <m:sub>
                        <m:r>
                          <m:rPr>
                            <m:brk m:alnAt="7"/>
                          </m:rPr>
                          <a:rPr lang="en-US" sz="3600" b="0" i="1" smtClean="0">
                            <a:latin typeface="Cambria Math" panose="02040503050406030204" pitchFamily="18" charset="0"/>
                            <a:ea typeface="Cambria Math" panose="02040503050406030204" pitchFamily="18" charset="0"/>
                          </a:rPr>
                          <m:t>𝑌</m:t>
                        </m:r>
                      </m:sub>
                      <m:sup/>
                      <m:e>
                        <m:r>
                          <a:rPr lang="en-US" sz="3600" b="0" i="1" smtClean="0">
                            <a:latin typeface="Cambria Math" panose="02040503050406030204" pitchFamily="18" charset="0"/>
                            <a:ea typeface="Cambria Math" panose="02040503050406030204" pitchFamily="18" charset="0"/>
                          </a:rPr>
                          <m:t>𝜌</m:t>
                        </m:r>
                        <m:r>
                          <a:rPr lang="en-US" sz="3600" b="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𝑋</m:t>
                        </m:r>
                        <m:r>
                          <a:rPr lang="en-US" sz="3600" b="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𝑌</m:t>
                        </m:r>
                        <m:r>
                          <a:rPr lang="en-US" sz="3600" b="0" i="1" smtClean="0">
                            <a:latin typeface="Cambria Math" panose="02040503050406030204" pitchFamily="18" charset="0"/>
                            <a:ea typeface="Cambria Math" panose="02040503050406030204" pitchFamily="18" charset="0"/>
                          </a:rPr>
                          <m:t>)</m:t>
                        </m:r>
                      </m:e>
                    </m:nary>
                  </m:oMath>
                </a14:m>
                <a:endParaRPr lang="en-US" sz="3600" dirty="0"/>
              </a:p>
              <a:p>
                <a:endParaRPr lang="en-US" sz="4000" dirty="0"/>
              </a:p>
              <a:p>
                <a:endParaRPr lang="en-US" sz="4000" dirty="0"/>
              </a:p>
            </p:txBody>
          </p:sp>
        </mc:Choice>
        <mc:Fallback>
          <p:sp>
            <p:nvSpPr>
              <p:cNvPr id="6" name="Content Placeholder 5">
                <a:extLst>
                  <a:ext uri="{FF2B5EF4-FFF2-40B4-BE49-F238E27FC236}">
                    <a16:creationId xmlns:a16="http://schemas.microsoft.com/office/drawing/2014/main" id="{387B9C16-9988-FC0C-CCCA-59BEF56C52BF}"/>
                  </a:ext>
                </a:extLst>
              </p:cNvPr>
              <p:cNvSpPr>
                <a:spLocks noGrp="1" noRot="1" noChangeAspect="1" noMove="1" noResize="1" noEditPoints="1" noAdjustHandles="1" noChangeArrowheads="1" noChangeShapeType="1" noTextEdit="1"/>
              </p:cNvSpPr>
              <p:nvPr>
                <p:ph idx="1"/>
              </p:nvPr>
            </p:nvSpPr>
            <p:spPr>
              <a:xfrm>
                <a:off x="212035" y="1169643"/>
                <a:ext cx="10125021" cy="4351338"/>
              </a:xfrm>
              <a:blipFill>
                <a:blip r:embed="rId2"/>
                <a:stretch>
                  <a:fillRect l="-2003" t="-3790" r="-1752"/>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37D35E1-AD37-6596-CBF0-E2A8E61F45EA}"/>
              </a:ext>
            </a:extLst>
          </p:cNvPr>
          <p:cNvSpPr>
            <a:spLocks noGrp="1"/>
          </p:cNvSpPr>
          <p:nvPr>
            <p:ph type="title"/>
          </p:nvPr>
        </p:nvSpPr>
        <p:spPr/>
        <p:txBody>
          <a:bodyPr/>
          <a:lstStyle/>
          <a:p>
            <a:r>
              <a:rPr lang="en-US" dirty="0"/>
              <a:t>Sum Rule</a:t>
            </a:r>
          </a:p>
        </p:txBody>
      </p:sp>
    </p:spTree>
    <p:extLst>
      <p:ext uri="{BB962C8B-B14F-4D97-AF65-F5344CB8AC3E}">
        <p14:creationId xmlns:p14="http://schemas.microsoft.com/office/powerpoint/2010/main" val="33663283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FAULT" id="{738644C9-41D9-084C-9AFC-B7A37B7633C8}" vid="{6B2D3544-6E9E-5445-ABAF-74225983AC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Template>
  <TotalTime>9168</TotalTime>
  <Words>860</Words>
  <Application>Microsoft Macintosh PowerPoint</Application>
  <PresentationFormat>Widescreen</PresentationFormat>
  <Paragraphs>152</Paragraphs>
  <Slides>32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Avenir Next Condensed Regular</vt:lpstr>
      <vt:lpstr>Calibri</vt:lpstr>
      <vt:lpstr>Calibri Light</vt:lpstr>
      <vt:lpstr>Cambria Math</vt:lpstr>
      <vt:lpstr>Office Theme</vt:lpstr>
      <vt:lpstr>Probability and  Statistics</vt:lpstr>
      <vt:lpstr>Outline</vt:lpstr>
      <vt:lpstr>Motivational quote</vt:lpstr>
      <vt:lpstr>Statistical Paradigm Overview</vt:lpstr>
      <vt:lpstr>Frequentist Approach</vt:lpstr>
      <vt:lpstr>Frequentist Approach</vt:lpstr>
      <vt:lpstr>Probability</vt:lpstr>
      <vt:lpstr>Product Rule</vt:lpstr>
      <vt:lpstr>Sum Rule</vt:lpstr>
      <vt:lpstr>Conditional Probability</vt:lpstr>
      <vt:lpstr>Statistical Measures and distributions</vt:lpstr>
      <vt:lpstr>Statistical Measures and distributions</vt:lpstr>
      <vt:lpstr>Statistical Measures and distributions</vt:lpstr>
      <vt:lpstr>Statistical Measures and distributions</vt:lpstr>
      <vt:lpstr>Frequentist Approach</vt:lpstr>
      <vt:lpstr>Probability Distributions</vt:lpstr>
      <vt:lpstr>Probability Distributions</vt:lpstr>
      <vt:lpstr>Probability Distributions</vt:lpstr>
      <vt:lpstr>Probability Distributions</vt:lpstr>
      <vt:lpstr>Probability Distributions</vt:lpstr>
      <vt:lpstr>Frequentist Approach</vt:lpstr>
      <vt:lpstr>Frequentist hypothesis testing, statistical  errors, and power</vt:lpstr>
      <vt:lpstr>Frequentist hypothesis testing, statistical  errors, and power</vt:lpstr>
      <vt:lpstr>Probability Distributions for tests!</vt:lpstr>
      <vt:lpstr>Frequentist hypothesis testing, statistical  errors, and power</vt:lpstr>
      <vt:lpstr>Maximum Likelihood Approach</vt:lpstr>
      <vt:lpstr>Maximum Likelihood Approach</vt:lpstr>
      <vt:lpstr>Bayesian Approach</vt:lpstr>
      <vt:lpstr>Bayesian Approach</vt:lpstr>
      <vt:lpstr>Bayesian Approach</vt:lpstr>
      <vt:lpstr>Bayesian Approach</vt:lpstr>
      <vt:lpstr>Bayesian Approach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RADseq:  an overview</dc:title>
  <dc:creator>Jonathan Puritz</dc:creator>
  <cp:lastModifiedBy>Jonathan Puritz Jr.</cp:lastModifiedBy>
  <cp:revision>281</cp:revision>
  <dcterms:created xsi:type="dcterms:W3CDTF">2016-02-27T11:20:31Z</dcterms:created>
  <dcterms:modified xsi:type="dcterms:W3CDTF">2023-02-08T19:58:45Z</dcterms:modified>
</cp:coreProperties>
</file>